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</p:sldMasterIdLst>
  <p:notesMasterIdLst>
    <p:notesMasterId r:id="rId54"/>
  </p:notesMasterIdLst>
  <p:handoutMasterIdLst>
    <p:handoutMasterId r:id="rId55"/>
  </p:handoutMasterIdLst>
  <p:sldIdLst>
    <p:sldId id="2147482333" r:id="rId6"/>
    <p:sldId id="2147482350" r:id="rId7"/>
    <p:sldId id="2147482351" r:id="rId8"/>
    <p:sldId id="2147482352" r:id="rId9"/>
    <p:sldId id="2147482353" r:id="rId10"/>
    <p:sldId id="2147482354" r:id="rId11"/>
    <p:sldId id="2147482355" r:id="rId12"/>
    <p:sldId id="2147482356" r:id="rId13"/>
    <p:sldId id="2147482357" r:id="rId14"/>
    <p:sldId id="2147482358" r:id="rId15"/>
    <p:sldId id="2147482359" r:id="rId16"/>
    <p:sldId id="646" r:id="rId17"/>
    <p:sldId id="630" r:id="rId18"/>
    <p:sldId id="639" r:id="rId19"/>
    <p:sldId id="642" r:id="rId20"/>
    <p:sldId id="645" r:id="rId21"/>
    <p:sldId id="647" r:id="rId22"/>
    <p:sldId id="373" r:id="rId23"/>
    <p:sldId id="417" r:id="rId24"/>
    <p:sldId id="448" r:id="rId25"/>
    <p:sldId id="447" r:id="rId26"/>
    <p:sldId id="418" r:id="rId27"/>
    <p:sldId id="2147482389" r:id="rId28"/>
    <p:sldId id="2147482390" r:id="rId29"/>
    <p:sldId id="2147482391" r:id="rId30"/>
    <p:sldId id="420" r:id="rId31"/>
    <p:sldId id="422" r:id="rId32"/>
    <p:sldId id="421" r:id="rId33"/>
    <p:sldId id="439" r:id="rId34"/>
    <p:sldId id="423" r:id="rId35"/>
    <p:sldId id="440" r:id="rId36"/>
    <p:sldId id="424" r:id="rId37"/>
    <p:sldId id="391" r:id="rId38"/>
    <p:sldId id="464" r:id="rId39"/>
    <p:sldId id="467" r:id="rId40"/>
    <p:sldId id="468" r:id="rId41"/>
    <p:sldId id="426" r:id="rId42"/>
    <p:sldId id="2147482392" r:id="rId43"/>
    <p:sldId id="2147482393" r:id="rId44"/>
    <p:sldId id="425" r:id="rId45"/>
    <p:sldId id="2147482394" r:id="rId46"/>
    <p:sldId id="978" r:id="rId47"/>
    <p:sldId id="979" r:id="rId48"/>
    <p:sldId id="2147482395" r:id="rId49"/>
    <p:sldId id="2147482396" r:id="rId50"/>
    <p:sldId id="982" r:id="rId51"/>
    <p:sldId id="983" r:id="rId52"/>
    <p:sldId id="2147482360" r:id="rId53"/>
  </p:sldIdLst>
  <p:sldSz cx="12190413" cy="6859588"/>
  <p:notesSz cx="6858000" cy="9144000"/>
  <p:embeddedFontLst>
    <p:embeddedFont>
      <p:font typeface="Open Sans" pitchFamily="2" charset="0"/>
      <p:regular r:id="rId56"/>
      <p:bold r:id="rId57"/>
      <p:italic r:id="rId58"/>
      <p:boldItalic r:id="rId59"/>
    </p:embeddedFont>
    <p:embeddedFont>
      <p:font typeface="Open Sans Light" pitchFamily="2" charset="0"/>
      <p:regular r:id="rId60"/>
      <p:italic r:id="rId61"/>
    </p:embeddedFont>
    <p:embeddedFont>
      <p:font typeface="Open Sans Semibold" pitchFamily="2" charset="0"/>
      <p:bold r:id="rId62"/>
      <p:boldItalic r:id="rId63"/>
    </p:embeddedFont>
    <p:embeddedFont>
      <p:font typeface="Roboto" panose="02000000000000000000" pitchFamily="2" charset="0"/>
      <p:regular r:id="rId64"/>
    </p:embeddedFont>
    <p:embeddedFont>
      <p:font typeface="Roboto Light" panose="02000000000000000000" pitchFamily="2" charset="0"/>
      <p:regular r:id="rId65"/>
      <p:italic r:id="rId66"/>
    </p:embeddedFont>
  </p:embeddedFontLst>
  <p:custDataLst>
    <p:tags r:id="rId6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33"/>
            <p14:sldId id="2147482350"/>
            <p14:sldId id="2147482351"/>
            <p14:sldId id="2147482352"/>
            <p14:sldId id="2147482353"/>
            <p14:sldId id="2147482354"/>
            <p14:sldId id="2147482355"/>
            <p14:sldId id="2147482356"/>
            <p14:sldId id="2147482357"/>
            <p14:sldId id="2147482358"/>
            <p14:sldId id="2147482359"/>
            <p14:sldId id="646"/>
            <p14:sldId id="630"/>
            <p14:sldId id="639"/>
            <p14:sldId id="642"/>
            <p14:sldId id="645"/>
            <p14:sldId id="647"/>
            <p14:sldId id="373"/>
            <p14:sldId id="417"/>
            <p14:sldId id="448"/>
            <p14:sldId id="447"/>
            <p14:sldId id="418"/>
            <p14:sldId id="2147482389"/>
            <p14:sldId id="2147482390"/>
            <p14:sldId id="2147482391"/>
            <p14:sldId id="420"/>
            <p14:sldId id="422"/>
            <p14:sldId id="421"/>
            <p14:sldId id="439"/>
            <p14:sldId id="423"/>
            <p14:sldId id="440"/>
            <p14:sldId id="424"/>
            <p14:sldId id="391"/>
            <p14:sldId id="464"/>
            <p14:sldId id="467"/>
            <p14:sldId id="468"/>
            <p14:sldId id="426"/>
            <p14:sldId id="2147482392"/>
            <p14:sldId id="2147482393"/>
            <p14:sldId id="425"/>
            <p14:sldId id="2147482394"/>
            <p14:sldId id="978"/>
            <p14:sldId id="979"/>
            <p14:sldId id="2147482395"/>
            <p14:sldId id="2147482396"/>
            <p14:sldId id="982"/>
            <p14:sldId id="983"/>
            <p14:sldId id="2147482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AF"/>
    <a:srgbClr val="71C333"/>
    <a:srgbClr val="FF0000"/>
    <a:srgbClr val="99CCFF"/>
    <a:srgbClr val="6600CC"/>
    <a:srgbClr val="0066FF"/>
    <a:srgbClr val="CCECFF"/>
    <a:srgbClr val="99FF66"/>
    <a:srgbClr val="33CC3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76" autoAdjust="0"/>
    <p:restoredTop sz="82619" autoAdjust="0"/>
  </p:normalViewPr>
  <p:slideViewPr>
    <p:cSldViewPr snapToGrid="0">
      <p:cViewPr>
        <p:scale>
          <a:sx n="66" d="100"/>
          <a:sy n="66" d="100"/>
        </p:scale>
        <p:origin x="816" y="331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Master" Target="slideMasters/slideMaster2.xml"/><Relationship Id="rId61" Type="http://schemas.openxmlformats.org/officeDocument/2006/relationships/font" Target="fonts/font6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font" Target="fonts/font4.fntdata"/><Relationship Id="rId67" Type="http://schemas.openxmlformats.org/officeDocument/2006/relationships/tags" Target="tags/tag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font" Target="fonts/font2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18/01/2026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30079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76011-B4D2-62E4-84DF-89EF4915A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BF0BB6-328A-E262-4A0F-81F9C379F3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F9B64-4AAF-25F3-3290-F041A4FD26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D13C3D-8EC4-AC0A-06DD-4F58289B7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4CD859-BDD9-4D9D-B820-59E9FC703A0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3643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84490-44BB-C739-0F31-0430D2068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7316D0-DBD1-7E0B-C701-29167BE92B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BF5C11-5BA8-3279-A2AF-7FABCB001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45E2D-ECD3-84BF-E8EE-BF0DAF598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4CD859-BDD9-4D9D-B820-59E9FC703A0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 Light" panose="020B0306030504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 Light" panose="020B0306030504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3348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9556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909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"/>
              <a:t>Para comprender completamente el coeficiente de correlación de Pearson, se necesita la fórmula del coseno relacionada con el producto escalar de vectores como requisito previo.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B8CBC-332A-461A-8EEE-CB1DAA03E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5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B8CBC-332A-461A-8EEE-CB1DAA03E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B8CBC-332A-461A-8EEE-CB1DAA03E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82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B8CBC-332A-461A-8EEE-CB1DAA03E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5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B8CBC-332A-461A-8EEE-CB1DAA03E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2452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9BB8CBC-332A-461A-8EEE-CB1DAA03EA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245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75264" y="223635"/>
            <a:ext cx="2012052" cy="553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599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563" y="3841370"/>
            <a:ext cx="853328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695">
              <a:spcBef>
                <a:spcPts val="50"/>
              </a:spcBef>
            </a:pPr>
            <a:r>
              <a:rPr lang="es"/>
              <a:t>Stephen Law</a:t>
            </a:r>
          </a:p>
          <a:p>
            <a:pPr marL="12695"/>
            <a:r>
              <a:rPr lang="es"/>
              <a:t>Departamento de Geografía | University College London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2695">
              <a:spcBef>
                <a:spcPts val="50"/>
              </a:spcBef>
            </a:pPr>
            <a:r>
              <a:rPr lang="es" spc="-10"/>
              <a:t>02/11/2021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pPr marL="104734">
              <a:spcBef>
                <a:spcPts val="50"/>
              </a:spcBef>
            </a:pPr>
            <a:fld id="{81D60167-4931-47E6-BA6A-407CBD079E47}" type="slidenum">
              <a:rPr lang="en-GB" spc="-25" smtClean="0"/>
              <a:pPr marL="104734">
                <a:spcBef>
                  <a:spcPts val="50"/>
                </a:spcBef>
              </a:pPr>
              <a:t>‹#›</a:t>
            </a:fld>
            <a:endParaRPr lang="en-GB" spc="-25"/>
          </a:p>
        </p:txBody>
      </p:sp>
    </p:spTree>
    <p:extLst>
      <p:ext uri="{BB962C8B-B14F-4D97-AF65-F5344CB8AC3E}">
        <p14:creationId xmlns:p14="http://schemas.microsoft.com/office/powerpoint/2010/main" val="3323256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  <p:sldLayoutId id="2147483680" r:id="rId16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3" r:id="rId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forms.gle/aXqtrN57EHqNYzhT7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hyperlink" Target="http://gouk.about.com/od/getawaysandshorthops/ss/top20.htm" TargetMode="Externa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hyperlink" Target="http://www.telegraph.co.uk/travel/destinations/europe/united-kingdom/galleries/Britains-20-best-cities/" TargetMode="External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mailto:mateo.neira.16@ucl.ac.uk" TargetMode="Externa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961-AAF5-7AFF-46AC-6D3314D57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noProof="0" dirty="0"/>
              <a:t>Manejo y Análisis de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661AE-4965-9EB9-DE2C-912812C2E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154" y="3800402"/>
            <a:ext cx="5978804" cy="936698"/>
          </a:xfrm>
        </p:spPr>
        <p:txBody>
          <a:bodyPr/>
          <a:lstStyle/>
          <a:p>
            <a:r>
              <a:rPr lang="es-EC" noProof="0" dirty="0"/>
              <a:t>Parte II: Inferencia estadística y modelos explicativos</a:t>
            </a:r>
          </a:p>
          <a:p>
            <a:r>
              <a:rPr lang="es-EC" noProof="0" dirty="0"/>
              <a:t>Dr. Mateo Neira</a:t>
            </a:r>
          </a:p>
          <a:p>
            <a:endParaRPr lang="es-EC" noProof="0" dirty="0"/>
          </a:p>
          <a:p>
            <a:r>
              <a:rPr lang="es-EC" noProof="0" dirty="0"/>
              <a:t>Maestría en Ciudades Sostenibles, 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28086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492F4-A6CD-628D-7C47-0623BD591F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B143-D119-8879-C122-31F45BCE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Una historia de advertencia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221840B-52D0-1074-C9E8-70AE6CBBCE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376" y="1581236"/>
            <a:ext cx="10500360" cy="3697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21" tIns="64419" rIns="90021" bIns="45010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universidad fue </a:t>
            </a:r>
            <a:r>
              <a:rPr lang="es-EC" sz="36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correctamente</a:t>
            </a: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declarada </a:t>
            </a:r>
            <a:r>
              <a:rPr lang="es-EC" sz="36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culpable </a:t>
            </a: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del cargo de discriminación de género en su procedimiento de admisión.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endParaRPr lang="es-EC" sz="360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5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qué?</a:t>
            </a:r>
          </a:p>
        </p:txBody>
      </p:sp>
    </p:spTree>
    <p:extLst>
      <p:ext uri="{BB962C8B-B14F-4D97-AF65-F5344CB8AC3E}">
        <p14:creationId xmlns:p14="http://schemas.microsoft.com/office/powerpoint/2010/main" val="1837220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E815-6B03-832C-290F-BA9391981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Una historia de advertencia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5426D1CD-7291-2D2D-476E-A33473459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046" y="1094572"/>
            <a:ext cx="9662160" cy="5434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178E05F-61EE-EDA6-B528-EE51EE95E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946" y="459742"/>
            <a:ext cx="10500360" cy="63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21" tIns="64419" rIns="90021" bIns="45010"/>
          <a:lstStyle/>
          <a:p>
            <a:pPr algn="ctr" defTabSz="457291" fontAlgn="auto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  <a:tab pos="8688537" algn="l"/>
              </a:tabLst>
            </a:pPr>
            <a:r>
              <a:rPr lang="es-EC" sz="36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paradoja de Simpson</a:t>
            </a:r>
          </a:p>
        </p:txBody>
      </p:sp>
    </p:spTree>
    <p:extLst>
      <p:ext uri="{BB962C8B-B14F-4D97-AF65-F5344CB8AC3E}">
        <p14:creationId xmlns:p14="http://schemas.microsoft.com/office/powerpoint/2010/main" val="4266040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625803" y="5486542"/>
            <a:ext cx="479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2400" b="1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es-EC" sz="2400" baseline="-25000" noProof="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0414EC5-9D36-8A78-237E-312AAEC2E139}"/>
              </a:ext>
            </a:extLst>
          </p:cNvPr>
          <p:cNvGrpSpPr/>
          <p:nvPr/>
        </p:nvGrpSpPr>
        <p:grpSpPr>
          <a:xfrm>
            <a:off x="921997" y="925288"/>
            <a:ext cx="10740942" cy="4668094"/>
            <a:chOff x="2104235" y="2211981"/>
            <a:chExt cx="8376465" cy="3640475"/>
          </a:xfrm>
        </p:grpSpPr>
        <p:pic>
          <p:nvPicPr>
            <p:cNvPr id="3" name="Picture 2" descr="800px-Linear_regression.sv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4235" y="2553677"/>
              <a:ext cx="4998151" cy="3298779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264239" y="2920771"/>
              <a:ext cx="3216461" cy="9360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400" b="1" noProof="0" dirty="0">
                  <a:solidFill>
                    <a:srgbClr val="0000FF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La relación modelada:</a:t>
              </a:r>
            </a:p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24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400" b="1" noProof="0" dirty="0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 = </a:t>
              </a:r>
              <a:r>
                <a:rPr lang="es-EC" sz="2400" b="1" noProof="0" dirty="0" err="1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mx</a:t>
              </a:r>
              <a:r>
                <a:rPr lang="es-EC" sz="2400" b="1" noProof="0" dirty="0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 + c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8240475" y="3400012"/>
              <a:ext cx="246524" cy="2880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b="1" noProof="0" dirty="0">
                  <a:solidFill>
                    <a:srgbClr val="FF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^</a:t>
              </a: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43418" y="2211981"/>
              <a:ext cx="666565" cy="288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b="1" noProof="0" dirty="0">
                  <a:solidFill>
                    <a:srgbClr val="0000FF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Datos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132311" y="4652623"/>
              <a:ext cx="0" cy="936031"/>
            </a:xfrm>
            <a:prstGeom prst="line">
              <a:avLst/>
            </a:prstGeom>
            <a:ln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3460939" y="4615479"/>
              <a:ext cx="1615815" cy="0"/>
            </a:xfrm>
            <a:prstGeom prst="line">
              <a:avLst/>
            </a:prstGeom>
            <a:ln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2883323" y="4288020"/>
              <a:ext cx="371536" cy="360036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</p:spPr>
          <p:txBody>
            <a:bodyPr wrap="none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400" b="1" noProof="0" dirty="0">
                  <a:solidFill>
                    <a:srgbClr val="0000FF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r>
                <a:rPr lang="es-EC" sz="2400" b="1" baseline="-25000" noProof="0" dirty="0">
                  <a:solidFill>
                    <a:srgbClr val="0000FF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1</a:t>
              </a:r>
              <a:endParaRPr lang="es-EC" sz="2400" baseline="-25000" noProof="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849E48-5836-3271-621D-A2616705A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Regresión línea | parte II</a:t>
            </a:r>
          </a:p>
        </p:txBody>
      </p:sp>
    </p:spTree>
    <p:extLst>
      <p:ext uri="{BB962C8B-B14F-4D97-AF65-F5344CB8AC3E}">
        <p14:creationId xmlns:p14="http://schemas.microsoft.com/office/powerpoint/2010/main" val="1431993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559" y="1581814"/>
            <a:ext cx="4608333" cy="4738287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6958941" y="1581814"/>
            <a:ext cx="4211373" cy="4526161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20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office_environ_data_1.csv</a:t>
            </a:r>
          </a:p>
          <a:p>
            <a:pPr defTabSz="457291" fontAlgn="auto">
              <a:spcAft>
                <a:spcPts val="0"/>
              </a:spcAft>
            </a:pPr>
            <a:endParaRPr lang="es-EC" sz="2000" b="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91" fontAlgn="auto">
              <a:spcAft>
                <a:spcPts val="0"/>
              </a:spcAft>
            </a:pPr>
            <a:r>
              <a:rPr lang="es-EC" sz="2000" b="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Respuestas a una encuesta sobre la calidad del entorno de una oficina, con atributos de género del encuestado, vegetación (por ejemplo, plantas en maceta) y luz natural.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33CF33-FB0E-5EBB-418E-6B2CBF260002}"/>
              </a:ext>
            </a:extLst>
          </p:cNvPr>
          <p:cNvSpPr txBox="1"/>
          <p:nvPr/>
        </p:nvSpPr>
        <p:spPr>
          <a:xfrm>
            <a:off x="613410" y="751612"/>
            <a:ext cx="619506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Motivación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6487BE7-1F39-2D6F-089A-8C6881F39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Regresión línea | parte II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BB84E5-E89A-63C3-8DEB-A17155DD3172}"/>
              </a:ext>
            </a:extLst>
          </p:cNvPr>
          <p:cNvSpPr/>
          <p:nvPr/>
        </p:nvSpPr>
        <p:spPr>
          <a:xfrm>
            <a:off x="4757195" y="1226916"/>
            <a:ext cx="1828800" cy="5289631"/>
          </a:xfrm>
          <a:prstGeom prst="rect">
            <a:avLst/>
          </a:prstGeom>
          <a:noFill/>
          <a:ln w="76200">
            <a:solidFill>
              <a:srgbClr val="1956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294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504647" y="556721"/>
            <a:ext cx="9070833" cy="5726262"/>
            <a:chOff x="395678" y="1338469"/>
            <a:chExt cx="8395736" cy="530008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515" y="1338469"/>
              <a:ext cx="6455086" cy="4859683"/>
            </a:xfrm>
            <a:prstGeom prst="rect">
              <a:avLst/>
            </a:prstGeom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 rot="16200000">
              <a:off x="-957692" y="4369708"/>
              <a:ext cx="3402015" cy="695276"/>
            </a:xfrm>
            <a:prstGeom prst="rect">
              <a:avLst/>
            </a:prstGeom>
          </p:spPr>
          <p:txBody>
            <a:bodyPr vert="horz" lIns="91461" tIns="45731" rIns="91461" bIns="45731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291" fontAlgn="auto">
                <a:spcAft>
                  <a:spcPts val="0"/>
                </a:spcAft>
              </a:pPr>
              <a:r>
                <a:rPr lang="es-EC" sz="2000" b="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Bienestar subjetivo</a:t>
              </a:r>
            </a:p>
          </p:txBody>
        </p:sp>
        <p:sp>
          <p:nvSpPr>
            <p:cNvPr id="8" name="Title 1"/>
            <p:cNvSpPr txBox="1">
              <a:spLocks/>
            </p:cNvSpPr>
            <p:nvPr/>
          </p:nvSpPr>
          <p:spPr>
            <a:xfrm>
              <a:off x="1224292" y="5943278"/>
              <a:ext cx="3402015" cy="695276"/>
            </a:xfrm>
            <a:prstGeom prst="rect">
              <a:avLst/>
            </a:prstGeom>
          </p:spPr>
          <p:txBody>
            <a:bodyPr vert="horz" lIns="91461" tIns="45731" rIns="91461" bIns="45731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291" fontAlgn="auto">
                <a:spcAft>
                  <a:spcPts val="0"/>
                </a:spcAft>
              </a:pPr>
              <a:r>
                <a:rPr lang="es-EC" sz="2000" b="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grpSp>
          <p:nvGrpSpPr>
            <p:cNvPr id="5" name="Group 4"/>
            <p:cNvGrpSpPr/>
            <p:nvPr/>
          </p:nvGrpSpPr>
          <p:grpSpPr>
            <a:xfrm>
              <a:off x="4743448" y="2687479"/>
              <a:ext cx="4047966" cy="3890748"/>
              <a:chOff x="4743448" y="2687479"/>
              <a:chExt cx="4047966" cy="389074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301"/>
              <a:stretch/>
            </p:blipFill>
            <p:spPr>
              <a:xfrm>
                <a:off x="4743448" y="2687479"/>
                <a:ext cx="4047966" cy="3537179"/>
              </a:xfrm>
              <a:prstGeom prst="rect">
                <a:avLst/>
              </a:prstGeom>
            </p:spPr>
          </p:pic>
          <p:sp>
            <p:nvSpPr>
              <p:cNvPr id="12" name="Title 1"/>
              <p:cNvSpPr txBox="1">
                <a:spLocks/>
              </p:cNvSpPr>
              <p:nvPr/>
            </p:nvSpPr>
            <p:spPr>
              <a:xfrm>
                <a:off x="5515549" y="6003607"/>
                <a:ext cx="2811639" cy="574620"/>
              </a:xfrm>
              <a:prstGeom prst="rect">
                <a:avLst/>
              </a:prstGeom>
            </p:spPr>
            <p:txBody>
              <a:bodyPr vert="horz" lIns="91461" tIns="45731" rIns="91461" bIns="45731" rtlCol="0" anchor="ctr">
                <a:normAutofit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4400" b="1" i="0" kern="1200">
                    <a:solidFill>
                      <a:schemeClr val="tx1"/>
                    </a:solidFill>
                    <a:latin typeface="Helvetica"/>
                    <a:ea typeface="+mj-ea"/>
                    <a:cs typeface="+mj-cs"/>
                  </a:defRPr>
                </a:lvl1pPr>
              </a:lstStyle>
              <a:p>
                <a:pPr defTabSz="457291" fontAlgn="auto">
                  <a:spcAft>
                    <a:spcPts val="0"/>
                  </a:spcAft>
                </a:pPr>
                <a:r>
                  <a:rPr lang="es-EC" sz="2000" b="0" noProof="0" dirty="0">
                    <a:solidFill>
                      <a:prstClr val="black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Índice de luz natural</a:t>
                </a:r>
              </a:p>
            </p:txBody>
          </p:sp>
        </p:grpSp>
      </p:grpSp>
      <p:sp>
        <p:nvSpPr>
          <p:cNvPr id="3" name="Rectangle 2"/>
          <p:cNvSpPr/>
          <p:nvPr/>
        </p:nvSpPr>
        <p:spPr>
          <a:xfrm>
            <a:off x="2534196" y="3057098"/>
            <a:ext cx="2877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= 0,014 x + 5,706</a:t>
            </a:r>
          </a:p>
        </p:txBody>
      </p:sp>
      <p:sp>
        <p:nvSpPr>
          <p:cNvPr id="4" name="Rectangle 3"/>
          <p:cNvSpPr/>
          <p:nvPr/>
        </p:nvSpPr>
        <p:spPr>
          <a:xfrm>
            <a:off x="6838475" y="3057098"/>
            <a:ext cx="2877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= 0,014 x + 5,634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6C847A-9004-2299-69D2-B50570DF3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8672208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800px-Linear_regression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21" y="619419"/>
            <a:ext cx="3421175" cy="2257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ED8A52-F560-1BC6-420F-306A3AEE1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Regresión lineal múltiple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68EFA87-56AC-6938-7079-B2634681AA91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2226956" y="2869247"/>
            <a:ext cx="1280121" cy="1296415"/>
          </a:xfrm>
          <a:prstGeom prst="bentConnector2">
            <a:avLst/>
          </a:prstGeom>
          <a:ln w="76200">
            <a:solidFill>
              <a:srgbClr val="1956A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983268E-DD82-438D-D2AE-A562823FEA4A}"/>
              </a:ext>
            </a:extLst>
          </p:cNvPr>
          <p:cNvGrpSpPr/>
          <p:nvPr/>
        </p:nvGrpSpPr>
        <p:grpSpPr>
          <a:xfrm>
            <a:off x="3929396" y="1453280"/>
            <a:ext cx="8000838" cy="5221508"/>
            <a:chOff x="2264529" y="1875814"/>
            <a:chExt cx="8000838" cy="5221508"/>
          </a:xfrm>
        </p:grpSpPr>
        <p:sp>
          <p:nvSpPr>
            <p:cNvPr id="7" name="Rectangle 6"/>
            <p:cNvSpPr/>
            <p:nvPr/>
          </p:nvSpPr>
          <p:spPr>
            <a:xfrm rot="18733241">
              <a:off x="7787661" y="5217769"/>
              <a:ext cx="2637793" cy="3844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2123332">
              <a:off x="3990034" y="5533989"/>
              <a:ext cx="2637794" cy="3844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3223" y="1875814"/>
              <a:ext cx="6722144" cy="522150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 rot="4551195">
              <a:off x="2764758" y="4364633"/>
              <a:ext cx="2637793" cy="384401"/>
            </a:xfrm>
            <a:prstGeom prst="rect">
              <a:avLst/>
            </a:prstGeom>
            <a:solidFill>
              <a:schemeClr val="tx2"/>
            </a:solidFill>
            <a:ln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64529" y="3948656"/>
              <a:ext cx="1951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4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Bienestar (</a:t>
              </a:r>
              <a:r>
                <a:rPr lang="es-EC" sz="2400" i="1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y</a:t>
              </a:r>
              <a:r>
                <a:rPr lang="es-EC" sz="24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73E2A3-4A8E-1DFD-BF82-6EF15A1519B9}"/>
                </a:ext>
              </a:extLst>
            </p:cNvPr>
            <p:cNvSpPr/>
            <p:nvPr/>
          </p:nvSpPr>
          <p:spPr>
            <a:xfrm rot="2114193">
              <a:off x="3921854" y="5688489"/>
              <a:ext cx="2992265" cy="255047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C" noProof="0" dirty="0">
                <a:solidFill>
                  <a:schemeClr val="tx2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2176961">
              <a:off x="4294294" y="5748740"/>
              <a:ext cx="228620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4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Vegetación (</a:t>
              </a:r>
              <a:r>
                <a:rPr lang="es-EC" sz="2400" i="1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x</a:t>
              </a:r>
              <a:r>
                <a:rPr lang="es-EC" sz="2400" baseline="-250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1</a:t>
              </a:r>
              <a:r>
                <a:rPr lang="es-EC" sz="24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)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2824F94-66FF-F0D2-9621-94B29F86A3CD}"/>
                </a:ext>
              </a:extLst>
            </p:cNvPr>
            <p:cNvSpPr/>
            <p:nvPr/>
          </p:nvSpPr>
          <p:spPr>
            <a:xfrm rot="18672226">
              <a:off x="7719442" y="5309507"/>
              <a:ext cx="2992265" cy="255047"/>
            </a:xfrm>
            <a:prstGeom prst="rect">
              <a:avLst/>
            </a:prstGeom>
            <a:solidFill>
              <a:schemeClr val="tx2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C" noProof="0" dirty="0">
                <a:solidFill>
                  <a:schemeClr val="tx2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18644022">
              <a:off x="8549389" y="5483261"/>
              <a:ext cx="12057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4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Luz (</a:t>
              </a:r>
              <a:r>
                <a:rPr lang="es-EC" sz="2400" i="1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x</a:t>
              </a:r>
              <a:r>
                <a:rPr lang="es-EC" sz="2400" baseline="-250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2</a:t>
              </a:r>
              <a:r>
                <a:rPr lang="es-EC" sz="24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)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101556" y="94692"/>
            <a:ext cx="4233259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relación modelada:</a:t>
            </a:r>
            <a:endParaRPr lang="es-EC" sz="320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201" b="1" i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s-EC" sz="32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b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3201" b="1" i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32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1 + b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1" b="1" i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+ b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351860" y="376205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^</a:t>
            </a:r>
            <a:endParaRPr lang="es-EC" sz="24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944024" y="1283073"/>
            <a:ext cx="1635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 como c )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95533" y="1243309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 como m )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9497622" y="1029700"/>
            <a:ext cx="0" cy="291616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7289756" y="1036327"/>
            <a:ext cx="285853" cy="284988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8107836" y="1036327"/>
            <a:ext cx="285853" cy="284988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17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47854"/>
          <a:stretch/>
        </p:blipFill>
        <p:spPr>
          <a:xfrm>
            <a:off x="2210269" y="2353268"/>
            <a:ext cx="7749824" cy="41550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139630" y="398012"/>
            <a:ext cx="4233259" cy="9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relación modelada:</a:t>
            </a:r>
            <a:endParaRPr lang="es-EC" sz="320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201" b="1" i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s-EC" sz="32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b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3201" b="1" i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32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1 + b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1" b="1" i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1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+ b</a:t>
            </a:r>
            <a:r>
              <a:rPr lang="es-EC" sz="3201" b="1" baseline="-25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>
          <a:xfrm>
            <a:off x="4660649" y="661880"/>
            <a:ext cx="360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^</a:t>
            </a:r>
            <a:endParaRPr lang="es-EC" sz="24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4074" y="1621918"/>
            <a:ext cx="1462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Vegetación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271751" y="1396415"/>
            <a:ext cx="0" cy="291616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184080" y="1621918"/>
            <a:ext cx="9774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luz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6659559" y="1396577"/>
            <a:ext cx="0" cy="291616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250130" y="1602025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Bienestar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432370" y="1376522"/>
            <a:ext cx="0" cy="291616"/>
          </a:xfrm>
          <a:prstGeom prst="straightConnector1">
            <a:avLst/>
          </a:prstGeom>
          <a:ln w="44450">
            <a:solidFill>
              <a:schemeClr val="accent6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2BB44A1-3050-9ADB-C900-FC3A41A1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1283620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338" b="67930"/>
          <a:stretch/>
        </p:blipFill>
        <p:spPr>
          <a:xfrm>
            <a:off x="1789080" y="1361440"/>
            <a:ext cx="8021284" cy="9383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97" r="58245"/>
          <a:stretch/>
        </p:blipFill>
        <p:spPr>
          <a:xfrm>
            <a:off x="2245817" y="2436686"/>
            <a:ext cx="7234460" cy="199056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1522148" y="4427249"/>
            <a:ext cx="9146117" cy="1888370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2000" b="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modelo combinado </a:t>
            </a:r>
            <a:r>
              <a:rPr lang="es-EC" sz="20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explica aproximadamente el 75% de la varianza</a:t>
            </a:r>
            <a:r>
              <a:rPr lang="es-EC" sz="2000" b="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br>
              <a:rPr lang="es-EC" sz="2000" b="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000" b="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Cerca de la suma (35% + 41%) de los valores individuales de R2.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BCCDD8-7CE0-1B64-C445-FA888A10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Regresión lineal múltiple</a:t>
            </a:r>
          </a:p>
        </p:txBody>
      </p:sp>
    </p:spTree>
    <p:extLst>
      <p:ext uri="{BB962C8B-B14F-4D97-AF65-F5344CB8AC3E}">
        <p14:creationId xmlns:p14="http://schemas.microsoft.com/office/powerpoint/2010/main" val="1255019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-6.pn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85" t="-11770" r="-2955" b="-12006"/>
          <a:stretch/>
        </p:blipFill>
        <p:spPr>
          <a:xfrm>
            <a:off x="1540250" y="1342574"/>
            <a:ext cx="9110967" cy="41965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3580727" y="1977438"/>
            <a:ext cx="6790522" cy="3167442"/>
            <a:chOff x="2523869" y="2194238"/>
            <a:chExt cx="5924777" cy="2763616"/>
          </a:xfrm>
          <a:solidFill>
            <a:schemeClr val="tx2"/>
          </a:solidFill>
        </p:grpSpPr>
        <p:sp>
          <p:nvSpPr>
            <p:cNvPr id="2" name="Rectangle 1"/>
            <p:cNvSpPr/>
            <p:nvPr/>
          </p:nvSpPr>
          <p:spPr>
            <a:xfrm>
              <a:off x="2523869" y="2194238"/>
              <a:ext cx="4139466" cy="4259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909195" y="2620226"/>
              <a:ext cx="539451" cy="213700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967383" y="4620279"/>
              <a:ext cx="1824897" cy="3375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1522148" y="448884"/>
            <a:ext cx="9146117" cy="76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4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E345E-E46D-8386-A7F6-9D965A06125E}"/>
              </a:ext>
            </a:extLst>
          </p:cNvPr>
          <p:cNvSpPr txBox="1"/>
          <p:nvPr/>
        </p:nvSpPr>
        <p:spPr>
          <a:xfrm>
            <a:off x="820432" y="5663193"/>
            <a:ext cx="110908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Entender cómo medir qué tan estrechamente relacionadas están dos series de datos.</a:t>
            </a:r>
            <a:endParaRPr lang="es-EC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3FCF6F5-AF1B-33F1-313E-00EA8C663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Correlación </a:t>
            </a:r>
          </a:p>
        </p:txBody>
      </p:sp>
    </p:spTree>
    <p:extLst>
      <p:ext uri="{BB962C8B-B14F-4D97-AF65-F5344CB8AC3E}">
        <p14:creationId xmlns:p14="http://schemas.microsoft.com/office/powerpoint/2010/main" val="3313711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23" y="4195005"/>
            <a:ext cx="7001235" cy="1491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22" y="1871462"/>
            <a:ext cx="7200083" cy="1491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86122" y="3283424"/>
            <a:ext cx="700123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PIB per cápita (US$)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6122" y="5593711"/>
            <a:ext cx="700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Tasa de homicidios (por 100.000 habitantes anuales)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2148" y="448884"/>
            <a:ext cx="9146117" cy="76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4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MOTIVACIÓN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063171" y="430003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(×2)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95639" y="4303053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(×2)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3BD47A-235D-970F-E918-16473DFB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Correlación</a:t>
            </a:r>
          </a:p>
        </p:txBody>
      </p:sp>
    </p:spTree>
    <p:extLst>
      <p:ext uri="{BB962C8B-B14F-4D97-AF65-F5344CB8AC3E}">
        <p14:creationId xmlns:p14="http://schemas.microsoft.com/office/powerpoint/2010/main" val="1953451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88D5E-4A26-4C40-1A46-DE9E7E9E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Agenda de hoy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4D1F4-6FDF-E53F-7C28-BFFDEC693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Continuación de correlaciones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>
                <a:solidFill>
                  <a:schemeClr val="accent6"/>
                </a:solidFill>
              </a:rPr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Introducción a la Inteligencia artificial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Ética en ML/AI y ciencia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Modelos de clasificación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91DEE-77E5-9AFE-F181-C6AB4F25C6EF}"/>
              </a:ext>
            </a:extLst>
          </p:cNvPr>
          <p:cNvSpPr txBox="1"/>
          <p:nvPr/>
        </p:nvSpPr>
        <p:spPr>
          <a:xfrm>
            <a:off x="6349990" y="1749652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Modelos de clasificación</a:t>
            </a:r>
          </a:p>
          <a:p>
            <a:r>
              <a:rPr lang="es-EC" sz="20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Aprendizaje supervisado para </a:t>
            </a:r>
          </a:p>
          <a:p>
            <a:r>
              <a:rPr lang="es-EC" sz="20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decisiones discretas</a:t>
            </a:r>
            <a:endParaRPr lang="es-EC" sz="2000" b="1" noProof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123" y="4195005"/>
            <a:ext cx="7001235" cy="14914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122" y="1871462"/>
            <a:ext cx="7200083" cy="14914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686122" y="3283424"/>
            <a:ext cx="7001235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PIB per cápita (US$)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86122" y="5593711"/>
            <a:ext cx="7001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Tasa de homicidios (por 100.000 habitantes anuales)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22148" y="448884"/>
            <a:ext cx="9146117" cy="76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44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MOTIVACIÓN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63896" y="1630717"/>
            <a:ext cx="6265588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Varianza: 111M, Desviación </a:t>
            </a:r>
            <a:r>
              <a:rPr lang="es-EC" sz="2400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std</a:t>
            </a:r>
            <a:r>
              <a:rPr lang="es-EC" sz="24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10600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063897" y="3957990"/>
            <a:ext cx="6040248" cy="461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Varianza: 19,7, Desviación </a:t>
            </a:r>
            <a:r>
              <a:rPr lang="es-EC" sz="2400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std</a:t>
            </a:r>
            <a:r>
              <a:rPr lang="es-EC" sz="24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4,44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BA0757-DADD-415C-075E-98AE6382F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Correlación</a:t>
            </a:r>
          </a:p>
        </p:txBody>
      </p:sp>
    </p:spTree>
    <p:extLst>
      <p:ext uri="{BB962C8B-B14F-4D97-AF65-F5344CB8AC3E}">
        <p14:creationId xmlns:p14="http://schemas.microsoft.com/office/powerpoint/2010/main" val="7658564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Covarianza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470705" y="784225"/>
            <a:ext cx="9010650" cy="5291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Para conjuntos de datos donde cada observación tiene más de un componente.</a:t>
            </a: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r>
              <a:rPr lang="es-EC" sz="16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Por ejemplo, altura (componente 1) e ingresos (componente 2) de diferentes individuos (observaciones).</a:t>
            </a: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 cambian estos valores </a:t>
            </a: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JUNTOS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808" y="2057667"/>
            <a:ext cx="5160568" cy="3380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935726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 txBox="1">
            <a:spLocks/>
          </p:cNvSpPr>
          <p:nvPr/>
        </p:nvSpPr>
        <p:spPr>
          <a:xfrm>
            <a:off x="1593602" y="1547082"/>
            <a:ext cx="9011147" cy="844745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91" fontAlgn="auto">
              <a:spcAft>
                <a:spcPts val="0"/>
              </a:spcAft>
              <a:buNone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Hacemos lo mismo que con la varianza: medimos cierta "distancia" entre cada observación y la media. Solo que esta vez, lo hacemos en dos dimensiones.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22" y="2557050"/>
            <a:ext cx="5160568" cy="3380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Title 1"/>
          <p:cNvSpPr txBox="1">
            <a:spLocks/>
          </p:cNvSpPr>
          <p:nvPr/>
        </p:nvSpPr>
        <p:spPr>
          <a:xfrm>
            <a:off x="1979454" y="403818"/>
            <a:ext cx="8231505" cy="11432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4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Covarianza</a:t>
            </a:r>
          </a:p>
        </p:txBody>
      </p:sp>
      <p:sp>
        <p:nvSpPr>
          <p:cNvPr id="11" name="Oval 10"/>
          <p:cNvSpPr/>
          <p:nvPr/>
        </p:nvSpPr>
        <p:spPr>
          <a:xfrm>
            <a:off x="6277811" y="4080820"/>
            <a:ext cx="412846" cy="50017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6690657" y="3644157"/>
            <a:ext cx="2469133" cy="619268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9159790" y="3326583"/>
            <a:ext cx="1627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</a:t>
            </a:r>
            <a:endParaRPr lang="es-EC" sz="18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6458497" y="4295584"/>
            <a:ext cx="64315" cy="6431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54AF9A-4C32-9ED4-F09F-64C2F52D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Covarianza</a:t>
            </a:r>
          </a:p>
        </p:txBody>
      </p:sp>
    </p:spTree>
    <p:extLst>
      <p:ext uri="{BB962C8B-B14F-4D97-AF65-F5344CB8AC3E}">
        <p14:creationId xmlns:p14="http://schemas.microsoft.com/office/powerpoint/2010/main" val="2032193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0BDAC-0543-FA3D-0E26-5A16D493B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FF9F3B5-0839-6269-79E8-2ED3FBF64BB5}"/>
              </a:ext>
            </a:extLst>
          </p:cNvPr>
          <p:cNvSpPr txBox="1">
            <a:spLocks/>
          </p:cNvSpPr>
          <p:nvPr/>
        </p:nvSpPr>
        <p:spPr>
          <a:xfrm>
            <a:off x="1593602" y="1547082"/>
            <a:ext cx="9011147" cy="844745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91" fontAlgn="auto">
              <a:spcAft>
                <a:spcPts val="0"/>
              </a:spcAft>
              <a:buNone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Hacemos lo mismo que con la varianza: medimos cierta "distancia" entre cada observación y la media. Solo que esta vez, lo hacemos en dos dimensiones.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752457-242F-1CA1-7782-83981499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22" y="2557050"/>
            <a:ext cx="5160568" cy="3380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6634693-D503-AE05-50C4-A00BADD1431C}"/>
              </a:ext>
            </a:extLst>
          </p:cNvPr>
          <p:cNvSpPr txBox="1">
            <a:spLocks/>
          </p:cNvSpPr>
          <p:nvPr/>
        </p:nvSpPr>
        <p:spPr>
          <a:xfrm>
            <a:off x="1979454" y="403818"/>
            <a:ext cx="8231505" cy="11432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4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Covarianza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8F536B4-3A65-03CC-17C4-2CB913BE09EC}"/>
              </a:ext>
            </a:extLst>
          </p:cNvPr>
          <p:cNvSpPr/>
          <p:nvPr/>
        </p:nvSpPr>
        <p:spPr>
          <a:xfrm>
            <a:off x="6277811" y="4080820"/>
            <a:ext cx="412846" cy="50017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E4FD198-47C2-CC58-5B80-A4523E9809E6}"/>
              </a:ext>
            </a:extLst>
          </p:cNvPr>
          <p:cNvCxnSpPr/>
          <p:nvPr/>
        </p:nvCxnSpPr>
        <p:spPr>
          <a:xfrm flipH="1">
            <a:off x="6690657" y="3644157"/>
            <a:ext cx="2469133" cy="619268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1703317-8F7D-10F6-16D8-90472F93072B}"/>
              </a:ext>
            </a:extLst>
          </p:cNvPr>
          <p:cNvSpPr txBox="1"/>
          <p:nvPr/>
        </p:nvSpPr>
        <p:spPr>
          <a:xfrm>
            <a:off x="9159790" y="3326583"/>
            <a:ext cx="1627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</a:t>
            </a:r>
            <a:endParaRPr lang="es-EC" sz="18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24D53B9-8FD7-7B94-2ADF-6D42E7337606}"/>
              </a:ext>
            </a:extLst>
          </p:cNvPr>
          <p:cNvSpPr/>
          <p:nvPr/>
        </p:nvSpPr>
        <p:spPr>
          <a:xfrm>
            <a:off x="6458497" y="4295584"/>
            <a:ext cx="64315" cy="6431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9F1B72-7B22-F80F-CFBE-04699D65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Covarianza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619CD-9379-5BDB-C1E1-7C1198B49FAA}"/>
              </a:ext>
            </a:extLst>
          </p:cNvPr>
          <p:cNvSpPr/>
          <p:nvPr/>
        </p:nvSpPr>
        <p:spPr>
          <a:xfrm>
            <a:off x="6500114" y="3082804"/>
            <a:ext cx="1374846" cy="1244136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Plus 1">
            <a:extLst>
              <a:ext uri="{FF2B5EF4-FFF2-40B4-BE49-F238E27FC236}">
                <a16:creationId xmlns:a16="http://schemas.microsoft.com/office/drawing/2014/main" id="{44336370-A77D-CDA0-5987-58F35F22A837}"/>
              </a:ext>
            </a:extLst>
          </p:cNvPr>
          <p:cNvSpPr/>
          <p:nvPr/>
        </p:nvSpPr>
        <p:spPr>
          <a:xfrm>
            <a:off x="6973037" y="3545360"/>
            <a:ext cx="426087" cy="426087"/>
          </a:xfrm>
          <a:prstGeom prst="mathPlus">
            <a:avLst>
              <a:gd name="adj1" fmla="val 15972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584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83D9C-2D6F-7FF7-64CA-65322804F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DBC56D5-4A34-D077-1650-72F55E58ADE7}"/>
              </a:ext>
            </a:extLst>
          </p:cNvPr>
          <p:cNvSpPr txBox="1">
            <a:spLocks/>
          </p:cNvSpPr>
          <p:nvPr/>
        </p:nvSpPr>
        <p:spPr>
          <a:xfrm>
            <a:off x="1593602" y="1547082"/>
            <a:ext cx="9011147" cy="844745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91" fontAlgn="auto">
              <a:spcAft>
                <a:spcPts val="0"/>
              </a:spcAft>
              <a:buNone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Hacemos lo mismo que con la varianza: medimos cierta "distancia" entre cada observación y la media. Solo que esta vez, lo hacemos en dos dimensiones.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C4CC39-8F26-4C3F-5B87-1CE0C6220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22" y="2557050"/>
            <a:ext cx="5160568" cy="3380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9AF8427-24F4-31F4-91F5-93CD1E02682E}"/>
              </a:ext>
            </a:extLst>
          </p:cNvPr>
          <p:cNvSpPr txBox="1">
            <a:spLocks/>
          </p:cNvSpPr>
          <p:nvPr/>
        </p:nvSpPr>
        <p:spPr>
          <a:xfrm>
            <a:off x="1979454" y="403818"/>
            <a:ext cx="8231505" cy="11432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4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Covarianza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E78370-771E-773C-3C6D-60A66584AA1B}"/>
              </a:ext>
            </a:extLst>
          </p:cNvPr>
          <p:cNvSpPr/>
          <p:nvPr/>
        </p:nvSpPr>
        <p:spPr>
          <a:xfrm>
            <a:off x="6277811" y="4080820"/>
            <a:ext cx="412846" cy="50017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8EEEC9F-829E-E5AC-67D8-392070EA8307}"/>
              </a:ext>
            </a:extLst>
          </p:cNvPr>
          <p:cNvCxnSpPr/>
          <p:nvPr/>
        </p:nvCxnSpPr>
        <p:spPr>
          <a:xfrm flipH="1">
            <a:off x="6690657" y="3644157"/>
            <a:ext cx="2469133" cy="619268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A55DF56-1B00-226A-8492-202D39BC81FC}"/>
              </a:ext>
            </a:extLst>
          </p:cNvPr>
          <p:cNvSpPr txBox="1"/>
          <p:nvPr/>
        </p:nvSpPr>
        <p:spPr>
          <a:xfrm>
            <a:off x="9159790" y="3326583"/>
            <a:ext cx="1627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</a:t>
            </a:r>
            <a:endParaRPr lang="es-EC" sz="18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907C133-4837-63FE-8726-770D4E41749A}"/>
              </a:ext>
            </a:extLst>
          </p:cNvPr>
          <p:cNvSpPr/>
          <p:nvPr/>
        </p:nvSpPr>
        <p:spPr>
          <a:xfrm>
            <a:off x="6458497" y="4295584"/>
            <a:ext cx="64315" cy="6431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C60719-967D-DAF9-9702-5FBC66B72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Covarianza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99A98B-9855-8E20-4137-1C41830F1079}"/>
              </a:ext>
            </a:extLst>
          </p:cNvPr>
          <p:cNvSpPr/>
          <p:nvPr/>
        </p:nvSpPr>
        <p:spPr>
          <a:xfrm>
            <a:off x="6500114" y="3082804"/>
            <a:ext cx="1374846" cy="1244136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Plus 1">
            <a:extLst>
              <a:ext uri="{FF2B5EF4-FFF2-40B4-BE49-F238E27FC236}">
                <a16:creationId xmlns:a16="http://schemas.microsoft.com/office/drawing/2014/main" id="{188601CA-B83E-95E8-988B-17618D8CC363}"/>
              </a:ext>
            </a:extLst>
          </p:cNvPr>
          <p:cNvSpPr/>
          <p:nvPr/>
        </p:nvSpPr>
        <p:spPr>
          <a:xfrm>
            <a:off x="6973037" y="3545360"/>
            <a:ext cx="426087" cy="426087"/>
          </a:xfrm>
          <a:prstGeom prst="mathPlus">
            <a:avLst>
              <a:gd name="adj1" fmla="val 15972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1D911F-BC1F-C0CE-B24A-E9CCD9B84643}"/>
              </a:ext>
            </a:extLst>
          </p:cNvPr>
          <p:cNvSpPr/>
          <p:nvPr/>
        </p:nvSpPr>
        <p:spPr>
          <a:xfrm>
            <a:off x="6500114" y="4326940"/>
            <a:ext cx="1702990" cy="786096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Plus 18">
            <a:extLst>
              <a:ext uri="{FF2B5EF4-FFF2-40B4-BE49-F238E27FC236}">
                <a16:creationId xmlns:a16="http://schemas.microsoft.com/office/drawing/2014/main" id="{68CC07B6-1503-7BEE-0FFC-4D4D17DDC4F0}"/>
              </a:ext>
            </a:extLst>
          </p:cNvPr>
          <p:cNvSpPr/>
          <p:nvPr/>
        </p:nvSpPr>
        <p:spPr>
          <a:xfrm>
            <a:off x="7133512" y="4719106"/>
            <a:ext cx="426087" cy="64002"/>
          </a:xfrm>
          <a:prstGeom prst="mathPlus">
            <a:avLst>
              <a:gd name="adj1" fmla="val 73490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439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4" grpId="0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29E43-07F9-AD82-7512-757F34BEF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A36FD8-A3F6-C433-CC21-81E13D324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922" y="2557050"/>
            <a:ext cx="5160568" cy="33809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DDAA988-6FC4-A68A-3453-215EDF5603FD}"/>
              </a:ext>
            </a:extLst>
          </p:cNvPr>
          <p:cNvSpPr txBox="1">
            <a:spLocks/>
          </p:cNvSpPr>
          <p:nvPr/>
        </p:nvSpPr>
        <p:spPr>
          <a:xfrm>
            <a:off x="1979454" y="403818"/>
            <a:ext cx="8231505" cy="11432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401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Covarianza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03BA451-F473-B738-65A8-03F5EA932390}"/>
              </a:ext>
            </a:extLst>
          </p:cNvPr>
          <p:cNvSpPr/>
          <p:nvPr/>
        </p:nvSpPr>
        <p:spPr>
          <a:xfrm>
            <a:off x="6277811" y="4080820"/>
            <a:ext cx="412846" cy="50017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AF0B95-06FB-5769-4E35-7DB5786CEF4B}"/>
              </a:ext>
            </a:extLst>
          </p:cNvPr>
          <p:cNvCxnSpPr/>
          <p:nvPr/>
        </p:nvCxnSpPr>
        <p:spPr>
          <a:xfrm flipH="1">
            <a:off x="6690657" y="3644157"/>
            <a:ext cx="2469133" cy="619268"/>
          </a:xfrm>
          <a:prstGeom prst="straightConnector1">
            <a:avLst/>
          </a:prstGeom>
          <a:ln w="952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0330E7B0-21C7-3EFC-109D-8E4933089B0D}"/>
              </a:ext>
            </a:extLst>
          </p:cNvPr>
          <p:cNvSpPr txBox="1"/>
          <p:nvPr/>
        </p:nvSpPr>
        <p:spPr>
          <a:xfrm>
            <a:off x="9159790" y="3326583"/>
            <a:ext cx="1627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</a:t>
            </a:r>
            <a:endParaRPr lang="es-EC" sz="18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3638DD-0689-F072-806F-1499CB29FB6D}"/>
              </a:ext>
            </a:extLst>
          </p:cNvPr>
          <p:cNvSpPr/>
          <p:nvPr/>
        </p:nvSpPr>
        <p:spPr>
          <a:xfrm>
            <a:off x="6458497" y="4295584"/>
            <a:ext cx="64315" cy="64315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7CBCE1-F62E-FF6D-12EA-2C7A38260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Covarianza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7746A-412E-D060-28F9-42EDB75B6498}"/>
              </a:ext>
            </a:extLst>
          </p:cNvPr>
          <p:cNvSpPr/>
          <p:nvPr/>
        </p:nvSpPr>
        <p:spPr>
          <a:xfrm>
            <a:off x="6500114" y="3082804"/>
            <a:ext cx="1374846" cy="1244136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Plus 1">
            <a:extLst>
              <a:ext uri="{FF2B5EF4-FFF2-40B4-BE49-F238E27FC236}">
                <a16:creationId xmlns:a16="http://schemas.microsoft.com/office/drawing/2014/main" id="{F8DF8DFC-17FC-12FB-2DAB-B3C028A044CE}"/>
              </a:ext>
            </a:extLst>
          </p:cNvPr>
          <p:cNvSpPr/>
          <p:nvPr/>
        </p:nvSpPr>
        <p:spPr>
          <a:xfrm>
            <a:off x="6973037" y="3545360"/>
            <a:ext cx="426087" cy="426087"/>
          </a:xfrm>
          <a:prstGeom prst="mathPlus">
            <a:avLst>
              <a:gd name="adj1" fmla="val 15972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39386C-5B17-E1C7-7819-FE2FC765B112}"/>
              </a:ext>
            </a:extLst>
          </p:cNvPr>
          <p:cNvSpPr/>
          <p:nvPr/>
        </p:nvSpPr>
        <p:spPr>
          <a:xfrm>
            <a:off x="6500114" y="4326940"/>
            <a:ext cx="1702990" cy="786096"/>
          </a:xfrm>
          <a:prstGeom prst="rect">
            <a:avLst/>
          </a:prstGeom>
          <a:solidFill>
            <a:schemeClr val="accent3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Plus 18">
            <a:extLst>
              <a:ext uri="{FF2B5EF4-FFF2-40B4-BE49-F238E27FC236}">
                <a16:creationId xmlns:a16="http://schemas.microsoft.com/office/drawing/2014/main" id="{38D617A4-BAE2-2786-1165-ACE3160A2754}"/>
              </a:ext>
            </a:extLst>
          </p:cNvPr>
          <p:cNvSpPr/>
          <p:nvPr/>
        </p:nvSpPr>
        <p:spPr>
          <a:xfrm>
            <a:off x="7133512" y="4719106"/>
            <a:ext cx="426087" cy="64002"/>
          </a:xfrm>
          <a:prstGeom prst="mathPlus">
            <a:avLst>
              <a:gd name="adj1" fmla="val 73490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E5F178-0CBA-FBD5-5C7B-6BEB71FD8CF4}"/>
              </a:ext>
            </a:extLst>
          </p:cNvPr>
          <p:cNvSpPr/>
          <p:nvPr/>
        </p:nvSpPr>
        <p:spPr>
          <a:xfrm>
            <a:off x="4367346" y="4326940"/>
            <a:ext cx="2132767" cy="381347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C9F3AB-7431-688C-C6E7-B7789D8BA754}"/>
              </a:ext>
            </a:extLst>
          </p:cNvPr>
          <p:cNvSpPr/>
          <p:nvPr/>
        </p:nvSpPr>
        <p:spPr>
          <a:xfrm>
            <a:off x="5254978" y="4326940"/>
            <a:ext cx="1245135" cy="933370"/>
          </a:xfrm>
          <a:prstGeom prst="rect">
            <a:avLst/>
          </a:prstGeom>
          <a:solidFill>
            <a:schemeClr val="accent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3" name="Plus 32">
            <a:extLst>
              <a:ext uri="{FF2B5EF4-FFF2-40B4-BE49-F238E27FC236}">
                <a16:creationId xmlns:a16="http://schemas.microsoft.com/office/drawing/2014/main" id="{9C6342C4-129F-EBE2-913C-A11C559F1BA7}"/>
              </a:ext>
            </a:extLst>
          </p:cNvPr>
          <p:cNvSpPr/>
          <p:nvPr/>
        </p:nvSpPr>
        <p:spPr>
          <a:xfrm>
            <a:off x="5662255" y="4580998"/>
            <a:ext cx="426087" cy="426087"/>
          </a:xfrm>
          <a:prstGeom prst="mathPlus">
            <a:avLst>
              <a:gd name="adj1" fmla="val 15972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Plus 32">
            <a:extLst>
              <a:ext uri="{FF2B5EF4-FFF2-40B4-BE49-F238E27FC236}">
                <a16:creationId xmlns:a16="http://schemas.microsoft.com/office/drawing/2014/main" id="{0710C696-E08B-3B6C-9056-B075CBEE49BE}"/>
              </a:ext>
            </a:extLst>
          </p:cNvPr>
          <p:cNvSpPr/>
          <p:nvPr/>
        </p:nvSpPr>
        <p:spPr>
          <a:xfrm>
            <a:off x="4569548" y="4345168"/>
            <a:ext cx="426087" cy="426087"/>
          </a:xfrm>
          <a:prstGeom prst="mathPlus">
            <a:avLst>
              <a:gd name="adj1" fmla="val 15972"/>
            </a:avLst>
          </a:prstGeom>
          <a:solidFill>
            <a:srgbClr val="000090"/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8D956BC-1C79-7B1D-41B2-DA65412156A1}"/>
              </a:ext>
            </a:extLst>
          </p:cNvPr>
          <p:cNvSpPr txBox="1">
            <a:spLocks/>
          </p:cNvSpPr>
          <p:nvPr/>
        </p:nvSpPr>
        <p:spPr>
          <a:xfrm>
            <a:off x="1299688" y="1392861"/>
            <a:ext cx="9011147" cy="1424318"/>
          </a:xfrm>
          <a:prstGeom prst="rect">
            <a:avLst/>
          </a:prstGeom>
        </p:spPr>
        <p:txBody>
          <a:bodyPr vert="horz" lIns="91461" tIns="45731" rIns="91461" bIns="4573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457291" fontAlgn="auto">
              <a:spcAft>
                <a:spcPts val="0"/>
              </a:spcAft>
              <a:buNone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Sumamos las áreas de los diferentes rectángulos.</a:t>
            </a:r>
          </a:p>
          <a:p>
            <a:pPr marL="0" indent="0" defTabSz="457291" fontAlgn="auto">
              <a:spcAft>
                <a:spcPts val="0"/>
              </a:spcAft>
              <a:buNone/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defTabSz="457291" fontAlgn="auto">
              <a:spcAft>
                <a:spcPts val="0"/>
              </a:spcAft>
              <a:buNone/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ecuación es: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B3A0B29D-494E-4422-1539-CA041DDE68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889133"/>
              </p:ext>
            </p:extLst>
          </p:nvPr>
        </p:nvGraphicFramePr>
        <p:xfrm>
          <a:off x="3840277" y="1766963"/>
          <a:ext cx="3945850" cy="815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05000" imgH="393700" progId="Equation.3">
                  <p:embed/>
                </p:oleObj>
              </mc:Choice>
              <mc:Fallback>
                <p:oleObj name="Equation" r:id="rId3" imgW="1905000" imgH="393700" progId="Equation.3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40277" y="1766963"/>
                        <a:ext cx="3945850" cy="815476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2820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0" grpId="0"/>
      <p:bldP spid="4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5646AD8-CD84-EFE4-2804-CFF8C5E8A9E2}"/>
              </a:ext>
            </a:extLst>
          </p:cNvPr>
          <p:cNvGrpSpPr/>
          <p:nvPr/>
        </p:nvGrpSpPr>
        <p:grpSpPr>
          <a:xfrm>
            <a:off x="2002531" y="753020"/>
            <a:ext cx="7772842" cy="5506141"/>
            <a:chOff x="2581313" y="858118"/>
            <a:chExt cx="6658819" cy="47169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1313" y="858118"/>
              <a:ext cx="2791626" cy="201741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264600" y="2851714"/>
              <a:ext cx="1600006" cy="31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COV(X,Y) = 2,5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1313" y="3244950"/>
              <a:ext cx="2786563" cy="201375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951332" y="5258707"/>
              <a:ext cx="2262061" cy="31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COV(X,Y) = -2,5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812169" y="2856835"/>
              <a:ext cx="2262061" cy="31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COV(X,Y) = -0,69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12169" y="5258707"/>
              <a:ext cx="2262061" cy="316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COV(X,Y) = 0,56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50409" y="870991"/>
              <a:ext cx="2789723" cy="201604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0409" y="3244951"/>
              <a:ext cx="2789723" cy="2016040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B95A5CDF-5BC8-5F4C-1B0B-F75ECFE1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De la covarianza a la correlación</a:t>
            </a:r>
          </a:p>
        </p:txBody>
      </p:sp>
    </p:spTree>
    <p:extLst>
      <p:ext uri="{BB962C8B-B14F-4D97-AF65-F5344CB8AC3E}">
        <p14:creationId xmlns:p14="http://schemas.microsoft.com/office/powerpoint/2010/main" val="268978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217" y="3007347"/>
            <a:ext cx="2791626" cy="2017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47899" y="5034496"/>
            <a:ext cx="2262061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COV(X,Y) = 2,5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147" y="1459770"/>
            <a:ext cx="9146118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covarianza nos dice algo sobre cómo x e y cambian juntos...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... PERO nos gustaría un valor ordenado entre -1 y 1.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86715" y="5024762"/>
            <a:ext cx="2262061" cy="36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COV(X,Y) = 3,81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2181" y="3007347"/>
            <a:ext cx="2792773" cy="201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40B431-3573-A908-2D00-681DA69A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De la covarianza a la correlación</a:t>
            </a:r>
          </a:p>
        </p:txBody>
      </p:sp>
    </p:spTree>
    <p:extLst>
      <p:ext uri="{BB962C8B-B14F-4D97-AF65-F5344CB8AC3E}">
        <p14:creationId xmlns:p14="http://schemas.microsoft.com/office/powerpoint/2010/main" val="337138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noProof="0" dirty="0"/>
              <a:t>Correlación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219" y="915243"/>
            <a:ext cx="8493125" cy="14001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Correlación se refiere a la similitud entre dos variables</a:t>
            </a:r>
          </a:p>
          <a:p>
            <a:pPr marL="0" indent="0" algn="ctr">
              <a:buNone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 algn="ctr">
              <a:buNone/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Qué tan bien podemos predecir un conjunto de variables a partir del otro?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522148" y="2723194"/>
            <a:ext cx="9146117" cy="4025895"/>
            <a:chOff x="0" y="2516188"/>
            <a:chExt cx="9144000" cy="4024963"/>
          </a:xfrm>
        </p:grpSpPr>
        <p:pic>
          <p:nvPicPr>
            <p:cNvPr id="5" name="Picture 4" descr="Captura de pantalla 2014-10-10 at 14.42.1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2618725"/>
              <a:ext cx="9144000" cy="392242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5563" y="2516188"/>
              <a:ext cx="8969375" cy="365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42875" y="3906838"/>
              <a:ext cx="8969375" cy="365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74625" y="5089526"/>
              <a:ext cx="8969375" cy="14516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05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31" y="2201804"/>
            <a:ext cx="2791626" cy="2017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3931" y="4228953"/>
            <a:ext cx="2791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COV(X,Y) = 2,5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VAR(X) = VAR(Y) = 2,5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147" y="1056998"/>
            <a:ext cx="9146118" cy="7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covarianza nos dice algo sobre cómo x e y cambian juntos...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... PERO nos gustaría un valor ordenado entre -1 y 1.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8285" y="4219219"/>
            <a:ext cx="27916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COV(X,Y) = 3,81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VAR(X) = VAR(Y) =3,81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895" y="2201804"/>
            <a:ext cx="2792773" cy="20182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35E7C8-CDA9-6F95-ED82-C589345D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Correlación</a:t>
            </a:r>
          </a:p>
        </p:txBody>
      </p:sp>
    </p:spTree>
    <p:extLst>
      <p:ext uri="{BB962C8B-B14F-4D97-AF65-F5344CB8AC3E}">
        <p14:creationId xmlns:p14="http://schemas.microsoft.com/office/powerpoint/2010/main" val="3624441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297E3-F4FB-020A-5B42-DC1552C2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 err="1"/>
              <a:t>Feedback</a:t>
            </a:r>
            <a:r>
              <a:rPr lang="es-EC" noProof="0" dirty="0"/>
              <a:t> del curso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822D13-A989-4B7C-F2CD-309BBFE7FA16}"/>
              </a:ext>
            </a:extLst>
          </p:cNvPr>
          <p:cNvSpPr txBox="1"/>
          <p:nvPr/>
        </p:nvSpPr>
        <p:spPr>
          <a:xfrm>
            <a:off x="1763486" y="5294040"/>
            <a:ext cx="9185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6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https://forms.gle/aXqtrN57EHqNYzhT7</a:t>
            </a:r>
            <a:endParaRPr lang="es-EC" sz="36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05BDCB-8D15-A4DF-3BB4-F981EB00B2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4967"/>
          <a:stretch>
            <a:fillRect/>
          </a:stretch>
        </p:blipFill>
        <p:spPr>
          <a:xfrm>
            <a:off x="2022393" y="852885"/>
            <a:ext cx="8145625" cy="398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6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61247" y="1088050"/>
            <a:ext cx="6407608" cy="92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tamaño máximo de la covarianza es el producto de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desviación estándar de las coordenadas x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la desviación estándar de las coordenadas y.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noProof="0" dirty="0"/>
              <a:t>El coeficiente de correlación de Pearson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1823478"/>
              </p:ext>
            </p:extLst>
          </p:nvPr>
        </p:nvGraphicFramePr>
        <p:xfrm>
          <a:off x="3490252" y="4264651"/>
          <a:ext cx="5417804" cy="150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17700" imgH="533400" progId="Equation.3">
                  <p:embed/>
                </p:oleObj>
              </mc:Choice>
              <mc:Fallback>
                <p:oleObj name="Equation" r:id="rId3" imgW="1917700" imgH="5334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90252" y="4264651"/>
                        <a:ext cx="5417804" cy="1506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61247" y="2277564"/>
            <a:ext cx="6407608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Así que si dividimos por </a:t>
            </a:r>
            <a:r>
              <a:rPr lang="es-EC" sz="1800" noProof="0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stdev</a:t>
            </a: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(X) × </a:t>
            </a:r>
            <a:r>
              <a:rPr lang="es-EC" sz="1800" noProof="0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stdev</a:t>
            </a: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(Y)...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... Obtenemos un número entre -1 y 1.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61247" y="3054240"/>
            <a:ext cx="6407608" cy="6464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Esto se llama coeficiente de correlación de Pearson (r)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 simplemente la </a:t>
            </a:r>
            <a:r>
              <a:rPr lang="es-EC" sz="18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CORRELACIÓN</a:t>
            </a:r>
            <a:r>
              <a:rPr lang="es-EC" sz="1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404790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noProof="0" dirty="0"/>
              <a:t>El coeficiente de correlación de Pearson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792558"/>
              </p:ext>
            </p:extLst>
          </p:nvPr>
        </p:nvGraphicFramePr>
        <p:xfrm>
          <a:off x="3912626" y="1351037"/>
          <a:ext cx="3925170" cy="1471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117600" imgH="419100" progId="Equation.3">
                  <p:embed/>
                </p:oleObj>
              </mc:Choice>
              <mc:Fallback>
                <p:oleObj name="Equation" r:id="rId3" imgW="1117600" imgH="419100" progId="Equation.3">
                  <p:embed/>
                  <p:pic>
                    <p:nvPicPr>
                      <p:cNvPr id="3" name="Object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12626" y="1351037"/>
                        <a:ext cx="3925170" cy="1471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5831" y="3440439"/>
            <a:ext cx="8040184" cy="1828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09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C" noProof="0" dirty="0"/>
              <a:t>El coeficiente de correlación de Pearson</a:t>
            </a:r>
          </a:p>
        </p:txBody>
      </p:sp>
      <p:pic>
        <p:nvPicPr>
          <p:cNvPr id="6" name="Picture 5" descr="Captura de pantalla 2014-10-10 at 14.42.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7976" y="1251857"/>
            <a:ext cx="10154460" cy="435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748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2565982" y="2321982"/>
            <a:ext cx="0" cy="30383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604201" y="2321982"/>
            <a:ext cx="0" cy="30383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347002" y="5182079"/>
            <a:ext cx="309373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6392649" y="5156223"/>
            <a:ext cx="3093739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3115678" y="3458592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3743525" y="4212762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3628387" y="3012863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4166939" y="3759604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4319375" y="3012863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4623935" y="4435915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4887486" y="3466310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7" name="Oval 36"/>
          <p:cNvSpPr/>
          <p:nvPr/>
        </p:nvSpPr>
        <p:spPr>
          <a:xfrm>
            <a:off x="2852287" y="4205333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5039921" y="3012863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9152114" y="2782281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0" name="Oval 49"/>
          <p:cNvSpPr/>
          <p:nvPr/>
        </p:nvSpPr>
        <p:spPr>
          <a:xfrm>
            <a:off x="7982308" y="4212762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941458" y="3763174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Oval 51"/>
          <p:cNvSpPr/>
          <p:nvPr/>
        </p:nvSpPr>
        <p:spPr>
          <a:xfrm>
            <a:off x="8405722" y="3759604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8558158" y="3012863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7716896" y="4287339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8452149" y="3392022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7319331" y="4573204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9278704" y="3012863"/>
            <a:ext cx="74288" cy="74288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endParaRPr lang="es-EC" sz="18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flipV="1">
            <a:off x="2703972" y="3504058"/>
            <a:ext cx="2573346" cy="481980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7319330" y="2678565"/>
            <a:ext cx="2001759" cy="2069137"/>
          </a:xfrm>
          <a:prstGeom prst="line">
            <a:avLst/>
          </a:prstGeom>
          <a:ln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31498" y="1242638"/>
            <a:ext cx="8691133" cy="52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b="1" baseline="30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 – </a:t>
            </a:r>
            <a:r>
              <a:rPr lang="es-EC" sz="2801" b="1" noProof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__________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62900" y="1166622"/>
            <a:ext cx="3696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alrededor de la línea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898175" y="1520394"/>
            <a:ext cx="18854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Variación total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5624524" y="1536040"/>
            <a:ext cx="2398690" cy="0"/>
          </a:xfrm>
          <a:prstGeom prst="line">
            <a:avLst/>
          </a:prstGeom>
          <a:ln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347002" y="3747449"/>
            <a:ext cx="3093739" cy="0"/>
          </a:xfrm>
          <a:prstGeom prst="line">
            <a:avLst/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2007736" y="3474643"/>
            <a:ext cx="359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endParaRPr lang="es-EC" sz="2400" b="1" baseline="300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027096" y="3365146"/>
            <a:ext cx="338632" cy="4617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–</a:t>
            </a:r>
            <a:endParaRPr lang="es-EC" sz="24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6392649" y="3747448"/>
            <a:ext cx="3093739" cy="16992"/>
          </a:xfrm>
          <a:prstGeom prst="line">
            <a:avLst/>
          </a:prstGeom>
          <a:ln>
            <a:solidFill>
              <a:schemeClr val="bg2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1519277" y="407279"/>
            <a:ext cx="9146118" cy="584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2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Coeficiente de determinación: valor R</a:t>
            </a:r>
            <a:r>
              <a:rPr lang="es-EC" sz="3201" b="1" baseline="3000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2286" y="5360370"/>
            <a:ext cx="3155031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Mal ajuste: </a:t>
            </a: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b="1" baseline="30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≈ 0 </a:t>
            </a:r>
            <a:endParaRPr lang="es-EC" sz="280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6904822" y="5360370"/>
            <a:ext cx="3414717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Buen ajuste: </a:t>
            </a: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b="1" baseline="30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≈ 1 </a:t>
            </a:r>
            <a:endParaRPr lang="es-EC" sz="280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6B7812-D5D2-8577-99FC-61166765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9913432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979454" y="1071518"/>
            <a:ext cx="8085737" cy="3666295"/>
            <a:chOff x="372223" y="1713377"/>
            <a:chExt cx="9131835" cy="41406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2223" y="1713377"/>
              <a:ext cx="2011829" cy="41406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58" y="1713377"/>
              <a:ext cx="2011829" cy="41406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48779" y="1713377"/>
              <a:ext cx="4655279" cy="4140625"/>
            </a:xfrm>
            <a:prstGeom prst="rect">
              <a:avLst/>
            </a:prstGeom>
          </p:spPr>
        </p:pic>
      </p:grpSp>
      <p:sp>
        <p:nvSpPr>
          <p:cNvPr id="8" name="Rectangle 7"/>
          <p:cNvSpPr/>
          <p:nvPr/>
        </p:nvSpPr>
        <p:spPr>
          <a:xfrm>
            <a:off x="1979454" y="5073971"/>
            <a:ext cx="8085738" cy="307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400" u="sng" noProof="0" dirty="0">
                <a:solidFill>
                  <a:srgbClr val="0563C1"/>
                </a:solidFill>
                <a:latin typeface="Calibri" charset="0"/>
                <a:ea typeface="Calibri" charset="0"/>
                <a:cs typeface="Times New Roman" charset="0"/>
                <a:hlinkClick r:id="rId6"/>
              </a:rPr>
              <a:t>http://www.telegraph.co.uk/travel/destinations/europe/united-kingdom/galleries/Britains-20-best-cities/</a:t>
            </a:r>
            <a:endParaRPr lang="es-EC" sz="1400" noProof="0" dirty="0">
              <a:solidFill>
                <a:prstClr val="black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79454" y="5381820"/>
            <a:ext cx="8085737" cy="307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400" u="sng" noProof="0" dirty="0">
                <a:solidFill>
                  <a:srgbClr val="0563C1"/>
                </a:solidFill>
                <a:latin typeface="Calibri" charset="0"/>
                <a:ea typeface="Calibri" charset="0"/>
                <a:cs typeface="Times New Roman" charset="0"/>
                <a:hlinkClick r:id="rId7"/>
              </a:rPr>
              <a:t>http://gouk.about.com/od/getawaysandshorthops/ss/top20.htm</a:t>
            </a:r>
            <a:endParaRPr lang="es-EC" sz="1400" noProof="0" dirty="0">
              <a:solidFill>
                <a:prstClr val="black"/>
              </a:solidFill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359324A-BFE4-50C3-D342-B39AD2B4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Datos ordenados</a:t>
            </a:r>
          </a:p>
        </p:txBody>
      </p:sp>
    </p:spTree>
    <p:extLst>
      <p:ext uri="{BB962C8B-B14F-4D97-AF65-F5344CB8AC3E}">
        <p14:creationId xmlns:p14="http://schemas.microsoft.com/office/powerpoint/2010/main" val="942355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82" y="1327644"/>
            <a:ext cx="7624748" cy="42043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D9187C-0CC7-5B9F-BAB9-0F48303606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9" y="0"/>
            <a:ext cx="12038034" cy="404907"/>
          </a:xfrm>
        </p:spPr>
        <p:txBody>
          <a:bodyPr/>
          <a:lstStyle/>
          <a:p>
            <a:r>
              <a:rPr lang="es-EC" noProof="0" dirty="0"/>
              <a:t>Datos ordenados</a:t>
            </a:r>
          </a:p>
        </p:txBody>
      </p:sp>
    </p:spTree>
    <p:extLst>
      <p:ext uri="{BB962C8B-B14F-4D97-AF65-F5344CB8AC3E}">
        <p14:creationId xmlns:p14="http://schemas.microsoft.com/office/powerpoint/2010/main" val="4716316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613" y="1042201"/>
            <a:ext cx="4775186" cy="477518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D082D2E-30AB-F619-5749-4B7F3BE41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Coeficiente de correlación de rango de Spearman</a:t>
            </a:r>
          </a:p>
        </p:txBody>
      </p:sp>
    </p:spTree>
    <p:extLst>
      <p:ext uri="{BB962C8B-B14F-4D97-AF65-F5344CB8AC3E}">
        <p14:creationId xmlns:p14="http://schemas.microsoft.com/office/powerpoint/2010/main" val="20584479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17727" y="914533"/>
            <a:ext cx="97549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Relación monótona = correlación perfecta de Spearman</a:t>
            </a:r>
          </a:p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endParaRPr lang="es-EC" sz="2800" noProof="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0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Menos sensible a los valores atípicos que la correlación de Pearson</a:t>
            </a:r>
          </a:p>
        </p:txBody>
      </p:sp>
      <p:pic>
        <p:nvPicPr>
          <p:cNvPr id="4" name="Picture 3" descr="Captura de pantalla 2014-10-10 at 15.21.0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3504" y="2686042"/>
            <a:ext cx="3047551" cy="2889919"/>
          </a:xfrm>
          <a:prstGeom prst="rect">
            <a:avLst/>
          </a:prstGeom>
        </p:spPr>
      </p:pic>
      <p:pic>
        <p:nvPicPr>
          <p:cNvPr id="5" name="Picture 4" descr="Captura de pantalla 2014-10-10 a las 15.21.25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1055" y="2688414"/>
            <a:ext cx="3041658" cy="2887547"/>
          </a:xfrm>
          <a:prstGeom prst="rect">
            <a:avLst/>
          </a:prstGeom>
        </p:spPr>
      </p:pic>
      <p:pic>
        <p:nvPicPr>
          <p:cNvPr id="6" name="Picture 5" descr="Captura de pantalla 2014-10-10 at 15.21.53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95339" y="2686043"/>
            <a:ext cx="3040766" cy="28871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7FACB3-0D81-4EA0-7411-1C8533ABB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Coeficiente de correlación de rango de Spearman</a:t>
            </a:r>
          </a:p>
        </p:txBody>
      </p:sp>
    </p:spTree>
    <p:extLst>
      <p:ext uri="{BB962C8B-B14F-4D97-AF65-F5344CB8AC3E}">
        <p14:creationId xmlns:p14="http://schemas.microsoft.com/office/powerpoint/2010/main" val="400323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B59F6-96E9-BC6C-FF96-C3D233255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-6.png">
            <a:extLst>
              <a:ext uri="{FF2B5EF4-FFF2-40B4-BE49-F238E27FC236}">
                <a16:creationId xmlns:a16="http://schemas.microsoft.com/office/drawing/2014/main" id="{1314D276-888F-9ABE-B7D5-8B6FA7CCF38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85" t="-11770" r="-2955" b="-12006"/>
          <a:stretch/>
        </p:blipFill>
        <p:spPr>
          <a:xfrm>
            <a:off x="1540250" y="1342574"/>
            <a:ext cx="9110967" cy="419654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0BF1B5-C06B-0385-CFEA-865762528F86}"/>
              </a:ext>
            </a:extLst>
          </p:cNvPr>
          <p:cNvGrpSpPr/>
          <p:nvPr/>
        </p:nvGrpSpPr>
        <p:grpSpPr>
          <a:xfrm>
            <a:off x="3580727" y="1977438"/>
            <a:ext cx="6790522" cy="3167442"/>
            <a:chOff x="2523869" y="2194238"/>
            <a:chExt cx="5924777" cy="2763616"/>
          </a:xfrm>
          <a:solidFill>
            <a:schemeClr val="tx2"/>
          </a:solidFill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6A19584-AB1C-30B6-40FB-54B66DBC43A5}"/>
                </a:ext>
              </a:extLst>
            </p:cNvPr>
            <p:cNvSpPr/>
            <p:nvPr/>
          </p:nvSpPr>
          <p:spPr>
            <a:xfrm>
              <a:off x="2523869" y="2194238"/>
              <a:ext cx="4139466" cy="42598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088F4F8-6E0E-051B-AE28-DE2D5CE57C77}"/>
                </a:ext>
              </a:extLst>
            </p:cNvPr>
            <p:cNvSpPr/>
            <p:nvPr/>
          </p:nvSpPr>
          <p:spPr>
            <a:xfrm>
              <a:off x="7909195" y="2620226"/>
              <a:ext cx="539451" cy="2137003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388F16-7A13-B52B-B093-D0C0155BFB02}"/>
                </a:ext>
              </a:extLst>
            </p:cNvPr>
            <p:cNvSpPr/>
            <p:nvPr/>
          </p:nvSpPr>
          <p:spPr>
            <a:xfrm>
              <a:off x="2967383" y="4620279"/>
              <a:ext cx="1824897" cy="337575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7881ED0-972C-6F86-E5E6-4F0DDEB12FA7}"/>
              </a:ext>
            </a:extLst>
          </p:cNvPr>
          <p:cNvSpPr/>
          <p:nvPr/>
        </p:nvSpPr>
        <p:spPr>
          <a:xfrm>
            <a:off x="1522148" y="448884"/>
            <a:ext cx="9146117" cy="76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4401" b="1" i="0" u="none" strike="noStrike" kern="1200" cap="none" spc="0" normalizeH="0" baseline="0" noProof="0" dirty="0">
                <a:ln>
                  <a:noFill/>
                </a:ln>
                <a:solidFill>
                  <a:srgbClr val="1956A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MOTIVACIÓN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C2940D9-74CE-7EFE-D5EF-3591E5A0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Correlación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99F70D-10EC-4603-D197-25EF76E798D6}"/>
              </a:ext>
            </a:extLst>
          </p:cNvPr>
          <p:cNvSpPr/>
          <p:nvPr/>
        </p:nvSpPr>
        <p:spPr>
          <a:xfrm>
            <a:off x="8454122" y="1715768"/>
            <a:ext cx="1930337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0,9926 </a:t>
            </a:r>
          </a:p>
        </p:txBody>
      </p:sp>
    </p:spTree>
    <p:extLst>
      <p:ext uri="{BB962C8B-B14F-4D97-AF65-F5344CB8AC3E}">
        <p14:creationId xmlns:p14="http://schemas.microsoft.com/office/powerpoint/2010/main" val="204483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8C95B-55E7-18E5-3D0A-FD9426A568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-6.png">
            <a:extLst>
              <a:ext uri="{FF2B5EF4-FFF2-40B4-BE49-F238E27FC236}">
                <a16:creationId xmlns:a16="http://schemas.microsoft.com/office/drawing/2014/main" id="{8AA77115-9932-D829-34BA-158E53C8F8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985" t="-11770" r="-2955" b="-12006"/>
          <a:stretch/>
        </p:blipFill>
        <p:spPr>
          <a:xfrm>
            <a:off x="1539722" y="1349566"/>
            <a:ext cx="9110967" cy="41965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5F77429-EDF1-CAA1-15A2-AF5F959E3114}"/>
              </a:ext>
            </a:extLst>
          </p:cNvPr>
          <p:cNvSpPr/>
          <p:nvPr/>
        </p:nvSpPr>
        <p:spPr>
          <a:xfrm>
            <a:off x="1522148" y="448884"/>
            <a:ext cx="9146117" cy="769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9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4401" b="1" i="0" u="none" strike="noStrike" kern="1200" cap="none" spc="0" normalizeH="0" baseline="0" noProof="0" dirty="0">
                <a:ln>
                  <a:noFill/>
                </a:ln>
                <a:solidFill>
                  <a:srgbClr val="1956A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MOTIVACIÓN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A407A60-E7F3-AB5C-9FE8-D51BBEBC8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Correlación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69143C-BE92-D0DF-8E07-9FF21D408F47}"/>
              </a:ext>
            </a:extLst>
          </p:cNvPr>
          <p:cNvSpPr/>
          <p:nvPr/>
        </p:nvSpPr>
        <p:spPr>
          <a:xfrm>
            <a:off x="8454122" y="1715768"/>
            <a:ext cx="1930337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0,9926 </a:t>
            </a:r>
          </a:p>
        </p:txBody>
      </p:sp>
    </p:spTree>
    <p:extLst>
      <p:ext uri="{BB962C8B-B14F-4D97-AF65-F5344CB8AC3E}">
        <p14:creationId xmlns:p14="http://schemas.microsoft.com/office/powerpoint/2010/main" val="2713692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B1A82-3A22-CA1C-6FEF-F02DE0EC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Evaluación del módulo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C0740-2A8F-463C-08D7-749AC23EB937}"/>
              </a:ext>
            </a:extLst>
          </p:cNvPr>
          <p:cNvSpPr txBox="1">
            <a:spLocks/>
          </p:cNvSpPr>
          <p:nvPr/>
        </p:nvSpPr>
        <p:spPr>
          <a:xfrm>
            <a:off x="278960" y="1364183"/>
            <a:ext cx="11542926" cy="4131221"/>
          </a:xfrm>
          <a:prstGeom prst="rect">
            <a:avLst/>
          </a:prstGeom>
        </p:spPr>
        <p:txBody>
          <a:bodyPr/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indent="0">
              <a:buNone/>
            </a:pPr>
            <a:r>
              <a:rPr lang="es-EC" sz="2400" b="1" kern="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Ejercicios prácticos 50%: 6 de Febrero 2026</a:t>
            </a:r>
          </a:p>
          <a:p>
            <a:pPr indent="0">
              <a:buNone/>
            </a:pPr>
            <a:endParaRPr lang="es-EC" sz="2400" b="1" kern="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indent="0">
              <a:buNone/>
            </a:pPr>
            <a:r>
              <a:rPr lang="es-EC" sz="2400" b="1" kern="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ensayo cuantitativo individual 50%: 13 de Febrero 2026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b="1" kern="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kern="0" noProof="0" dirty="0"/>
              <a:t>Planteamiento claro del problema y motivación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kern="0" noProof="0" dirty="0"/>
              <a:t>Uso justificado de datos y métodos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kern="0" noProof="0" dirty="0"/>
              <a:t>Interpretación crítica de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kern="0" noProof="0" dirty="0"/>
              <a:t>Conclusiones coherentes con la evidencia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kern="0" noProof="0" dirty="0"/>
          </a:p>
          <a:p>
            <a:pPr indent="0" algn="ctr">
              <a:buNone/>
            </a:pPr>
            <a:r>
              <a:rPr lang="es-EC" sz="2800" kern="0" noProof="0" dirty="0"/>
              <a:t>Enviar a </a:t>
            </a:r>
            <a:r>
              <a:rPr lang="es-EC" sz="2800" b="1" kern="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mateo.neira.16@ucl.ac.uk</a:t>
            </a:r>
            <a:r>
              <a:rPr lang="es-EC" sz="2800" b="1" kern="0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2800" kern="0" noProof="0" dirty="0"/>
              <a:t>antes de la fecha limite</a:t>
            </a:r>
            <a:endParaRPr lang="es-EC" sz="2800" b="1" kern="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6415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-7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788" y="418121"/>
            <a:ext cx="7412565" cy="2922261"/>
          </a:xfrm>
          <a:prstGeom prst="rect">
            <a:avLst/>
          </a:prstGeom>
        </p:spPr>
      </p:pic>
      <p:pic>
        <p:nvPicPr>
          <p:cNvPr id="3" name="Picture 2" descr="chart-8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788" y="3448961"/>
            <a:ext cx="7412565" cy="29222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4893" y="215177"/>
            <a:ext cx="1930337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0,8701 </a:t>
            </a:r>
          </a:p>
        </p:txBody>
      </p:sp>
      <p:sp>
        <p:nvSpPr>
          <p:cNvPr id="6" name="Rectangle 5"/>
          <p:cNvSpPr/>
          <p:nvPr/>
        </p:nvSpPr>
        <p:spPr>
          <a:xfrm>
            <a:off x="8204893" y="3591397"/>
            <a:ext cx="1930337" cy="5233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8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</a:t>
            </a:r>
            <a:r>
              <a:rPr lang="es-EC" sz="28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0,7892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7A589C-2126-5B9A-9271-79DF6CC71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Correlaciones espurias</a:t>
            </a:r>
          </a:p>
        </p:txBody>
      </p:sp>
    </p:spTree>
    <p:extLst>
      <p:ext uri="{BB962C8B-B14F-4D97-AF65-F5344CB8AC3E}">
        <p14:creationId xmlns:p14="http://schemas.microsoft.com/office/powerpoint/2010/main" val="22292453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45F7EE-2112-C3F1-CCC5-F95DD95DB3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noProof="0" dirty="0"/>
              <a:t>Estandarización</a:t>
            </a:r>
          </a:p>
        </p:txBody>
      </p:sp>
    </p:spTree>
    <p:extLst>
      <p:ext uri="{BB962C8B-B14F-4D97-AF65-F5344CB8AC3E}">
        <p14:creationId xmlns:p14="http://schemas.microsoft.com/office/powerpoint/2010/main" val="15182091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FD5E8DF-DB76-1056-7E6C-6202603A8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522148" y="4873625"/>
            <a:ext cx="8826500" cy="198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C" sz="18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Hombre - Altura media: 178 m, desviación estándar: 7 cm. </a:t>
            </a:r>
          </a:p>
          <a:p>
            <a:pPr marL="0" indent="0">
              <a:buNone/>
            </a:pPr>
            <a:endParaRPr lang="es-EC" sz="1800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None/>
            </a:pPr>
            <a:r>
              <a:rPr lang="es-EC" sz="18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Robert </a:t>
            </a:r>
            <a:r>
              <a:rPr lang="es-EC" sz="1800" noProof="0" dirty="0" err="1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Wadlow</a:t>
            </a:r>
            <a:r>
              <a:rPr lang="es-EC" sz="18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fue el hombre más alto que jamás haya existido: 272 cm.</a:t>
            </a:r>
          </a:p>
          <a:p>
            <a:pPr marL="0" indent="0">
              <a:buNone/>
            </a:pPr>
            <a:endParaRPr lang="es-EC" sz="1800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None/>
            </a:pP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 tan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atipico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el caso de él?</a:t>
            </a:r>
          </a:p>
          <a:p>
            <a:pPr marL="0" indent="0">
              <a:buNone/>
            </a:pPr>
            <a:endParaRPr lang="es-EC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buNone/>
            </a:pPr>
            <a:endParaRPr lang="es-EC" noProof="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 descr="HeightDistribu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2148" y="0"/>
            <a:ext cx="9146117" cy="4608601"/>
          </a:xfrm>
          <a:prstGeom prst="rect">
            <a:avLst/>
          </a:prstGeom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53324" y="265300"/>
            <a:ext cx="1197910" cy="258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1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2148" y="154802"/>
            <a:ext cx="9146117" cy="1252611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  <a:endParaRPr lang="es-EC" sz="320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75072" y="2825470"/>
            <a:ext cx="3970109" cy="214513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6200228" y="2313889"/>
            <a:ext cx="1438214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Datos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13100" y="2313888"/>
            <a:ext cx="2292615" cy="6464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Promedio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501608" y="4765804"/>
            <a:ext cx="2502609" cy="120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Estándar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Desviación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89781" y="3297746"/>
            <a:ext cx="3243197" cy="1200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Estandarizado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Datos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711380" y="1087998"/>
            <a:ext cx="47676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Cuántas desviaciones estándar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la media está cada punto?</a:t>
            </a:r>
            <a:endParaRPr lang="es-EC" sz="24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4325F17-0383-9137-6980-A18EABE0C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</a:p>
        </p:txBody>
      </p:sp>
    </p:spTree>
    <p:extLst>
      <p:ext uri="{BB962C8B-B14F-4D97-AF65-F5344CB8AC3E}">
        <p14:creationId xmlns:p14="http://schemas.microsoft.com/office/powerpoint/2010/main" val="2013047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0CDD9-23A2-DDDA-BD14-00C589F32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B8F07AB-C46B-990D-4FA2-47938344D145}"/>
              </a:ext>
            </a:extLst>
          </p:cNvPr>
          <p:cNvSpPr txBox="1">
            <a:spLocks/>
          </p:cNvSpPr>
          <p:nvPr/>
        </p:nvSpPr>
        <p:spPr>
          <a:xfrm>
            <a:off x="1522148" y="154802"/>
            <a:ext cx="9146117" cy="1252611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  <a:endParaRPr lang="es-EC" sz="320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7BD0BB5-A862-58BC-613F-8AD42937BD8E}"/>
              </a:ext>
            </a:extLst>
          </p:cNvPr>
          <p:cNvSpPr/>
          <p:nvPr/>
        </p:nvSpPr>
        <p:spPr>
          <a:xfrm>
            <a:off x="3711380" y="1087998"/>
            <a:ext cx="47676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Cuántas desviaciones estándar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la media está cada punto?</a:t>
            </a:r>
            <a:endParaRPr lang="es-EC" sz="24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E46A21-C0CD-E6A0-DBFD-15E6A6521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527F06F-2B2E-2E74-38EB-81ED34D791ED}"/>
              </a:ext>
            </a:extLst>
          </p:cNvPr>
          <p:cNvGrpSpPr/>
          <p:nvPr/>
        </p:nvGrpSpPr>
        <p:grpSpPr>
          <a:xfrm>
            <a:off x="42415" y="1422463"/>
            <a:ext cx="10451617" cy="4064325"/>
            <a:chOff x="-1479392" y="1422134"/>
            <a:chExt cx="10449199" cy="40633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3E88D2-E97E-0E23-B9BB-E0AA611BAA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8771"/>
            <a:stretch/>
          </p:blipFill>
          <p:spPr>
            <a:xfrm>
              <a:off x="546832" y="1534534"/>
              <a:ext cx="8422975" cy="39509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FD3D6-E920-E279-C5E0-C58DD1E0361B}"/>
                </a:ext>
              </a:extLst>
            </p:cNvPr>
            <p:cNvSpPr txBox="1"/>
            <p:nvPr/>
          </p:nvSpPr>
          <p:spPr>
            <a:xfrm>
              <a:off x="-1479392" y="3271129"/>
              <a:ext cx="2958780" cy="6461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Densidad de probabilidad</a:t>
              </a:r>
              <a:br>
                <a:rPr lang="es-EC" sz="1800" noProof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endPara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5FA479-D075-FDE0-9353-F7DC1E3FB886}"/>
                </a:ext>
              </a:extLst>
            </p:cNvPr>
            <p:cNvSpPr/>
            <p:nvPr/>
          </p:nvSpPr>
          <p:spPr>
            <a:xfrm>
              <a:off x="7786337" y="1422134"/>
              <a:ext cx="307875" cy="38639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0B6BB72-88F6-6963-3D62-C7144B7C9C3D}"/>
                </a:ext>
              </a:extLst>
            </p:cNvPr>
            <p:cNvSpPr/>
            <p:nvPr/>
          </p:nvSpPr>
          <p:spPr>
            <a:xfrm>
              <a:off x="2518743" y="1431423"/>
              <a:ext cx="307875" cy="38639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B0FBBA58-7B41-78AD-625D-1FFDE8111975}"/>
              </a:ext>
            </a:extLst>
          </p:cNvPr>
          <p:cNvSpPr txBox="1"/>
          <p:nvPr/>
        </p:nvSpPr>
        <p:spPr>
          <a:xfrm>
            <a:off x="6568281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491549-AD6D-1001-D791-0752019217DD}"/>
              </a:ext>
            </a:extLst>
          </p:cNvPr>
          <p:cNvSpPr txBox="1"/>
          <p:nvPr/>
        </p:nvSpPr>
        <p:spPr>
          <a:xfrm>
            <a:off x="7408826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6D977E-CC36-84D7-7F49-0F6C3010E81C}"/>
              </a:ext>
            </a:extLst>
          </p:cNvPr>
          <p:cNvSpPr txBox="1"/>
          <p:nvPr/>
        </p:nvSpPr>
        <p:spPr>
          <a:xfrm>
            <a:off x="8249371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175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32F331-954C-9C1C-F6B6-1E9E34E35046}"/>
              </a:ext>
            </a:extLst>
          </p:cNvPr>
          <p:cNvSpPr txBox="1"/>
          <p:nvPr/>
        </p:nvSpPr>
        <p:spPr>
          <a:xfrm>
            <a:off x="9085024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181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6FCE56-6E37-FE79-9BD2-8ADCAE83A14A}"/>
              </a:ext>
            </a:extLst>
          </p:cNvPr>
          <p:cNvSpPr txBox="1"/>
          <p:nvPr/>
        </p:nvSpPr>
        <p:spPr>
          <a:xfrm>
            <a:off x="9923105" y="54898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187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CD737-E905-F54C-7D47-713A76EF7E0A}"/>
              </a:ext>
            </a:extLst>
          </p:cNvPr>
          <p:cNvSpPr txBox="1"/>
          <p:nvPr/>
        </p:nvSpPr>
        <p:spPr>
          <a:xfrm>
            <a:off x="3214523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139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27C4B1-875D-3E3D-2889-5ABF1EF42A72}"/>
              </a:ext>
            </a:extLst>
          </p:cNvPr>
          <p:cNvSpPr txBox="1"/>
          <p:nvPr/>
        </p:nvSpPr>
        <p:spPr>
          <a:xfrm>
            <a:off x="4055068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B20579-1023-9759-CB05-EEF50DD19460}"/>
              </a:ext>
            </a:extLst>
          </p:cNvPr>
          <p:cNvSpPr txBox="1"/>
          <p:nvPr/>
        </p:nvSpPr>
        <p:spPr>
          <a:xfrm>
            <a:off x="4890721" y="5486788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4383C2-60B8-BA40-DF27-714480BD143B}"/>
              </a:ext>
            </a:extLst>
          </p:cNvPr>
          <p:cNvSpPr txBox="1"/>
          <p:nvPr/>
        </p:nvSpPr>
        <p:spPr>
          <a:xfrm>
            <a:off x="5728802" y="5489800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157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F7A031-BC93-E4F0-4490-3239719C676F}"/>
              </a:ext>
            </a:extLst>
          </p:cNvPr>
          <p:cNvSpPr txBox="1"/>
          <p:nvPr/>
        </p:nvSpPr>
        <p:spPr>
          <a:xfrm>
            <a:off x="3601808" y="5989228"/>
            <a:ext cx="647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Altura de las mujeres del Reino Unido de 20 a 39 años (cm)</a:t>
            </a:r>
          </a:p>
        </p:txBody>
      </p:sp>
    </p:spTree>
    <p:extLst>
      <p:ext uri="{BB962C8B-B14F-4D97-AF65-F5344CB8AC3E}">
        <p14:creationId xmlns:p14="http://schemas.microsoft.com/office/powerpoint/2010/main" val="860269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BF080-F72B-BE9B-3DB1-5F69CA300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0018EA-C401-C36F-1B77-A61292476410}"/>
              </a:ext>
            </a:extLst>
          </p:cNvPr>
          <p:cNvSpPr txBox="1">
            <a:spLocks/>
          </p:cNvSpPr>
          <p:nvPr/>
        </p:nvSpPr>
        <p:spPr>
          <a:xfrm>
            <a:off x="1522148" y="154802"/>
            <a:ext cx="9146117" cy="1252611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  <a:endParaRPr lang="es-EC" sz="320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EADFADB-AFA3-0F35-FC3A-AEE17EAEB5F0}"/>
              </a:ext>
            </a:extLst>
          </p:cNvPr>
          <p:cNvSpPr/>
          <p:nvPr/>
        </p:nvSpPr>
        <p:spPr>
          <a:xfrm>
            <a:off x="3711380" y="1087998"/>
            <a:ext cx="47676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Cuántas desviaciones estándar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24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la media está cada punto?</a:t>
            </a:r>
            <a:endParaRPr lang="es-EC" sz="2400" noProof="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43E4AB-52DA-0C2D-1BA4-017C0359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8B7949-0FA2-6887-3413-AFD0A6A2BD94}"/>
              </a:ext>
            </a:extLst>
          </p:cNvPr>
          <p:cNvSpPr txBox="1"/>
          <p:nvPr/>
        </p:nvSpPr>
        <p:spPr>
          <a:xfrm>
            <a:off x="3601808" y="5989228"/>
            <a:ext cx="6479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Altura de las mujeres del Reino Unido de 20 a 39 años (cm)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70E58C-FD07-26E1-9439-E48EA630ED5E}"/>
              </a:ext>
            </a:extLst>
          </p:cNvPr>
          <p:cNvGrpSpPr/>
          <p:nvPr/>
        </p:nvGrpSpPr>
        <p:grpSpPr>
          <a:xfrm>
            <a:off x="284729" y="1422463"/>
            <a:ext cx="9333505" cy="3874100"/>
            <a:chOff x="-1237133" y="1422134"/>
            <a:chExt cx="9331345" cy="3873203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6FC425-34E2-9335-FCB7-B421642AAE52}"/>
                </a:ext>
              </a:extLst>
            </p:cNvPr>
            <p:cNvSpPr txBox="1"/>
            <p:nvPr/>
          </p:nvSpPr>
          <p:spPr>
            <a:xfrm>
              <a:off x="-1237133" y="3260246"/>
              <a:ext cx="25918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1800" noProof="0" dirty="0">
                  <a:solidFill>
                    <a:prstClr val="black"/>
                  </a:solidFill>
                  <a:latin typeface="Calibri"/>
                </a:rPr>
                <a:t>Densidad de probabilidad</a:t>
              </a:r>
              <a:br>
                <a:rPr lang="es-EC" sz="1800" noProof="0" dirty="0">
                  <a:solidFill>
                    <a:prstClr val="black"/>
                  </a:solidFill>
                  <a:latin typeface="Calibri"/>
                </a:rPr>
              </a:br>
              <a:endParaRPr lang="es-EC" sz="1800" noProof="0" dirty="0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BE6899A-0586-EA3F-92D9-174DAB1490E5}"/>
                </a:ext>
              </a:extLst>
            </p:cNvPr>
            <p:cNvSpPr/>
            <p:nvPr/>
          </p:nvSpPr>
          <p:spPr>
            <a:xfrm>
              <a:off x="7786337" y="1422134"/>
              <a:ext cx="307875" cy="38639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1F2F42C-5801-D90F-64BD-1FEA0E5A4D9F}"/>
                </a:ext>
              </a:extLst>
            </p:cNvPr>
            <p:cNvSpPr/>
            <p:nvPr/>
          </p:nvSpPr>
          <p:spPr>
            <a:xfrm>
              <a:off x="2518743" y="1431423"/>
              <a:ext cx="307875" cy="386391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91" fontAlgn="auto">
                <a:spcBef>
                  <a:spcPts val="0"/>
                </a:spcBef>
                <a:spcAft>
                  <a:spcPts val="0"/>
                </a:spcAft>
              </a:pPr>
              <a:endParaRPr lang="es-EC" sz="1800" noProof="0" dirty="0">
                <a:solidFill>
                  <a:prstClr val="white"/>
                </a:solidFill>
                <a:latin typeface="Calibri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77E5FF39-2E63-F663-A400-624AB81402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71"/>
          <a:stretch/>
        </p:blipFill>
        <p:spPr>
          <a:xfrm>
            <a:off x="2069107" y="1534889"/>
            <a:ext cx="8424925" cy="395189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246F06F-B6F7-EE14-69CF-B247B381FECF}"/>
              </a:ext>
            </a:extLst>
          </p:cNvPr>
          <p:cNvSpPr txBox="1"/>
          <p:nvPr/>
        </p:nvSpPr>
        <p:spPr>
          <a:xfrm>
            <a:off x="6683858" y="54867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A314DC-C101-30C3-DF69-55116A1F9B38}"/>
              </a:ext>
            </a:extLst>
          </p:cNvPr>
          <p:cNvSpPr txBox="1"/>
          <p:nvPr/>
        </p:nvSpPr>
        <p:spPr>
          <a:xfrm>
            <a:off x="7523511" y="54867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BD4474-CC96-CB18-7BD6-464CF5F15D4D}"/>
              </a:ext>
            </a:extLst>
          </p:cNvPr>
          <p:cNvSpPr txBox="1"/>
          <p:nvPr/>
        </p:nvSpPr>
        <p:spPr>
          <a:xfrm>
            <a:off x="8364057" y="54867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65A89A-C65A-8E40-D652-564CF1CCF9D7}"/>
              </a:ext>
            </a:extLst>
          </p:cNvPr>
          <p:cNvSpPr txBox="1"/>
          <p:nvPr/>
        </p:nvSpPr>
        <p:spPr>
          <a:xfrm>
            <a:off x="9199710" y="5486788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54FBAB-760C-1C2B-B56B-03E4BE1B9AED}"/>
              </a:ext>
            </a:extLst>
          </p:cNvPr>
          <p:cNvSpPr txBox="1"/>
          <p:nvPr/>
        </p:nvSpPr>
        <p:spPr>
          <a:xfrm>
            <a:off x="10037791" y="5489800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F5B432-EF4A-4DFB-F0F0-CFB40165D52A}"/>
              </a:ext>
            </a:extLst>
          </p:cNvPr>
          <p:cNvSpPr txBox="1"/>
          <p:nvPr/>
        </p:nvSpPr>
        <p:spPr>
          <a:xfrm>
            <a:off x="3293922" y="54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258881-9E5A-3817-441A-7492E139056F}"/>
              </a:ext>
            </a:extLst>
          </p:cNvPr>
          <p:cNvSpPr txBox="1"/>
          <p:nvPr/>
        </p:nvSpPr>
        <p:spPr>
          <a:xfrm>
            <a:off x="4134466" y="54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B5B92F8-CD0C-F04A-6728-9C6837A22332}"/>
              </a:ext>
            </a:extLst>
          </p:cNvPr>
          <p:cNvSpPr txBox="1"/>
          <p:nvPr/>
        </p:nvSpPr>
        <p:spPr>
          <a:xfrm>
            <a:off x="4978942" y="548678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2E81DF-9E50-AD62-9353-7A89758442C8}"/>
              </a:ext>
            </a:extLst>
          </p:cNvPr>
          <p:cNvSpPr txBox="1"/>
          <p:nvPr/>
        </p:nvSpPr>
        <p:spPr>
          <a:xfrm>
            <a:off x="5808201" y="548980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1800" noProof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1092919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2000px-Standard_deviation_diagram.svg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5632" y="1457131"/>
            <a:ext cx="9146117" cy="457305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22148" y="724175"/>
            <a:ext cx="9146117" cy="584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</a:pPr>
            <a:r>
              <a:rPr lang="es-EC" sz="32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distribución normal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CED210-27A7-A6A0-1113-3854DA948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Estandarización</a:t>
            </a:r>
          </a:p>
        </p:txBody>
      </p:sp>
    </p:spTree>
    <p:extLst>
      <p:ext uri="{BB962C8B-B14F-4D97-AF65-F5344CB8AC3E}">
        <p14:creationId xmlns:p14="http://schemas.microsoft.com/office/powerpoint/2010/main" val="16939416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22148" y="282279"/>
            <a:ext cx="9146117" cy="1252611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291" fontAlgn="auto">
              <a:spcAft>
                <a:spcPts val="0"/>
              </a:spcAft>
            </a:pPr>
            <a:r>
              <a:rPr lang="es-EC" sz="400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Estandarización</a:t>
            </a:r>
            <a:endParaRPr lang="es-EC" sz="320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522148" y="1283040"/>
            <a:ext cx="9515966" cy="5212028"/>
          </a:xfrm>
          <a:prstGeom prst="rect">
            <a:avLst/>
          </a:prstGeom>
        </p:spPr>
        <p:txBody>
          <a:bodyPr vert="horz" lIns="91461" tIns="45731" rIns="91461" bIns="45731" rtlCol="0" anchor="ctr">
            <a:normAutofit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Permite comparar conjuntos de datos con</a:t>
            </a:r>
            <a:b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diferentes medias / desviaciones estándar</a:t>
            </a: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C" sz="2400" b="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Incluso puede usarse para comparar conjuntos de datos</a:t>
            </a:r>
            <a:b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que miden diferentes cantidades (diferentes unidades)</a:t>
            </a: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C" sz="2400" b="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hace una comparación sobre 'qué extremo es' cada punto respecto a la media</a:t>
            </a: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C" sz="2400" b="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Permite crear índices para combinar</a:t>
            </a:r>
            <a:b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400" b="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diferentes datos y producir una única puntuación</a:t>
            </a: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s-EC" sz="2400" b="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algn="l" defTabSz="457291" fontAlgn="auto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C" sz="2400" noProof="0" dirty="0">
                <a:solidFill>
                  <a:schemeClr val="accent3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Ten cuidado si los datos no están distribuidos normalmente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EA232F9-2BE8-B7D5-21F5-6D35A4C77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39" y="0"/>
            <a:ext cx="12038034" cy="404907"/>
          </a:xfrm>
        </p:spPr>
        <p:txBody>
          <a:bodyPr/>
          <a:lstStyle/>
          <a:p>
            <a:r>
              <a:rPr lang="es-EC" noProof="0" dirty="0"/>
              <a:t>Estandarización</a:t>
            </a:r>
          </a:p>
        </p:txBody>
      </p:sp>
    </p:spTree>
    <p:extLst>
      <p:ext uri="{BB962C8B-B14F-4D97-AF65-F5344CB8AC3E}">
        <p14:creationId xmlns:p14="http://schemas.microsoft.com/office/powerpoint/2010/main" val="8873932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C26A0C0-BD7B-A792-D88A-CF5B6C7FA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Tutorial practico</a:t>
            </a:r>
          </a:p>
        </p:txBody>
      </p:sp>
      <p:pic>
        <p:nvPicPr>
          <p:cNvPr id="2050" name="Picture 2" descr="Correlation">
            <a:extLst>
              <a:ext uri="{FF2B5EF4-FFF2-40B4-BE49-F238E27FC236}">
                <a16:creationId xmlns:a16="http://schemas.microsoft.com/office/drawing/2014/main" id="{372400FE-E3D3-AA1C-B2B0-6EF02F784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936" y="1667669"/>
            <a:ext cx="5827943" cy="2348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9AED96-449A-CF47-6CFD-38A299FFF3A9}"/>
              </a:ext>
            </a:extLst>
          </p:cNvPr>
          <p:cNvSpPr txBox="1"/>
          <p:nvPr/>
        </p:nvSpPr>
        <p:spPr>
          <a:xfrm>
            <a:off x="6234936" y="4207948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000" u="sng" noProof="0" dirty="0">
                <a:solidFill>
                  <a:srgbClr val="4A86E8"/>
                </a:solidFill>
                <a:latin typeface="Roboto" panose="02000000000000000000" pitchFamily="2" charset="0"/>
              </a:rPr>
              <a:t>https://xkcd.com/552/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77200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A4913-8A40-DCC8-948A-4FFA587B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Ensayo cuantitativo | sugerencias </a:t>
            </a: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97193A86-875F-954D-8EB7-0A03C543F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224" y="871902"/>
            <a:ext cx="10832841" cy="5339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21" tIns="62655" rIns="90021" bIns="4501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MS Gothic" charset="0"/>
              </a:defRPr>
            </a:lvl9pPr>
          </a:lstStyle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Usa un </a:t>
            </a: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lenguaje impersonal </a:t>
            </a: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(Evita "pensé", "Decidí")</a:t>
            </a: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Evita un lenguaje impreciso</a:t>
            </a: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Usa la terminología correcta. No hagas afirmaciones que no estén respaldadas por los datos.</a:t>
            </a: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Haz una </a:t>
            </a: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pregunta de investigación explícita</a:t>
            </a:r>
            <a:r>
              <a:rPr lang="es-EC" sz="22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Al </a:t>
            </a: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interpretar una regresión</a:t>
            </a: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valor p, ecuación, R</a:t>
            </a:r>
            <a:r>
              <a:rPr lang="es-EC" sz="2200" baseline="30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endParaRPr lang="es-EC" sz="22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Metodología: </a:t>
            </a:r>
            <a:b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debe explicar el enfoque de </a:t>
            </a: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forma que pueda reproducirse</a:t>
            </a: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Sé directo</a:t>
            </a: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Ve rápido al análisis cuantitativo.</a:t>
            </a: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Evitar </a:t>
            </a:r>
            <a:r>
              <a:rPr lang="es-EC" sz="22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trampa de correlación vs. causalidad</a:t>
            </a: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;</a:t>
            </a:r>
            <a:b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regresión demuestra una relación, no una relación de causa y efecto</a:t>
            </a:r>
          </a:p>
          <a:p>
            <a:pPr marL="342900" indent="-342900" defTabSz="457291" fontAlgn="auto">
              <a:spcBef>
                <a:spcPts val="638"/>
              </a:spcBef>
              <a:spcAft>
                <a:spcPts val="1425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</a:tabLst>
            </a:pPr>
            <a:endParaRPr lang="es-EC" sz="22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4202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448B6A-110F-9D34-5EC9-3CAD23966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Una historia de advertencia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06BCC0AA-2A6E-55DA-4F6F-3656A4DEE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1728" y="5318422"/>
            <a:ext cx="7046956" cy="80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74279CC-230C-9DD0-0314-133C23177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98" y="1137847"/>
            <a:ext cx="10459615" cy="36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21" tIns="64419" rIns="90021" bIns="45010"/>
          <a:lstStyle/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1973, la Universidad de Berkeley fue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demandada por aparente discriminación de género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2801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su política de admisión.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endParaRPr lang="es-EC" sz="2801" b="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admitieron 3738 de los 8442 solicitantes hombres. (44%)</a:t>
            </a:r>
          </a:p>
          <a:p>
            <a:pPr marL="342900" indent="-342900" defTabSz="457291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admitieron 1494 de las 4321 solicitantes mujeres. (35%)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endParaRPr lang="es-EC" sz="2801" b="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r>
              <a:rPr lang="es-EC" sz="2801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Crees que hay evidencia de sesgo?</a:t>
            </a:r>
          </a:p>
          <a:p>
            <a:pPr algn="ctr" defTabSz="457291" fontAlgn="auto"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  <a:tab pos="3620224" algn="l"/>
                <a:tab pos="4344269" algn="l"/>
                <a:tab pos="5068313" algn="l"/>
                <a:tab pos="5792358" algn="l"/>
                <a:tab pos="6516403" algn="l"/>
                <a:tab pos="7240448" algn="l"/>
                <a:tab pos="7964493" algn="l"/>
              </a:tabLst>
            </a:pPr>
            <a:endParaRPr lang="es-EC" sz="2801" b="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6005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2448A-41C8-614F-80BD-3374DF03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Una historia de advertencia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B5179FC-F543-EA30-7E3D-1EBCC0F6E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986524"/>
              </p:ext>
            </p:extLst>
          </p:nvPr>
        </p:nvGraphicFramePr>
        <p:xfrm>
          <a:off x="727916" y="1427544"/>
          <a:ext cx="10214403" cy="25211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04801">
                  <a:extLst>
                    <a:ext uri="{9D8B030D-6E8A-4147-A177-3AD203B41FA5}">
                      <a16:colId xmlns:a16="http://schemas.microsoft.com/office/drawing/2014/main" val="701765502"/>
                    </a:ext>
                  </a:extLst>
                </a:gridCol>
                <a:gridCol w="3404801">
                  <a:extLst>
                    <a:ext uri="{9D8B030D-6E8A-4147-A177-3AD203B41FA5}">
                      <a16:colId xmlns:a16="http://schemas.microsoft.com/office/drawing/2014/main" val="391487159"/>
                    </a:ext>
                  </a:extLst>
                </a:gridCol>
                <a:gridCol w="3404801">
                  <a:extLst>
                    <a:ext uri="{9D8B030D-6E8A-4147-A177-3AD203B41FA5}">
                      <a16:colId xmlns:a16="http://schemas.microsoft.com/office/drawing/2014/main" val="1385239466"/>
                    </a:ext>
                  </a:extLst>
                </a:gridCol>
              </a:tblGrid>
              <a:tr h="832855">
                <a:tc>
                  <a:txBody>
                    <a:bodyPr/>
                    <a:lstStyle/>
                    <a:p>
                      <a:pPr algn="ctr"/>
                      <a:endParaRPr lang="es-EC" sz="4300" noProof="0" dirty="0"/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Hombres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Mujeres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1792417489"/>
                  </a:ext>
                </a:extLst>
              </a:tr>
              <a:tr h="832855"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Admitidos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3738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1494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2490815446"/>
                  </a:ext>
                </a:extLst>
              </a:tr>
              <a:tr h="832855"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Rechazados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4704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2827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22197768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7F7524-BDE1-C497-1E23-8CC3F9BFF58B}"/>
              </a:ext>
            </a:extLst>
          </p:cNvPr>
          <p:cNvSpPr txBox="1"/>
          <p:nvPr/>
        </p:nvSpPr>
        <p:spPr>
          <a:xfrm>
            <a:off x="727916" y="792073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Tabla de contingencia</a:t>
            </a:r>
          </a:p>
        </p:txBody>
      </p:sp>
    </p:spTree>
    <p:extLst>
      <p:ext uri="{BB962C8B-B14F-4D97-AF65-F5344CB8AC3E}">
        <p14:creationId xmlns:p14="http://schemas.microsoft.com/office/powerpoint/2010/main" val="1401726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81C41-151F-52EF-A826-5B575C81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DDB1F-A85C-64CF-7280-74F188174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Una historia de advertencia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6AA6760-3D3C-95FB-E391-1C267D3B1C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347932"/>
              </p:ext>
            </p:extLst>
          </p:nvPr>
        </p:nvGraphicFramePr>
        <p:xfrm>
          <a:off x="727916" y="1427544"/>
          <a:ext cx="10214403" cy="25211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04801">
                  <a:extLst>
                    <a:ext uri="{9D8B030D-6E8A-4147-A177-3AD203B41FA5}">
                      <a16:colId xmlns:a16="http://schemas.microsoft.com/office/drawing/2014/main" val="701765502"/>
                    </a:ext>
                  </a:extLst>
                </a:gridCol>
                <a:gridCol w="3404801">
                  <a:extLst>
                    <a:ext uri="{9D8B030D-6E8A-4147-A177-3AD203B41FA5}">
                      <a16:colId xmlns:a16="http://schemas.microsoft.com/office/drawing/2014/main" val="391487159"/>
                    </a:ext>
                  </a:extLst>
                </a:gridCol>
                <a:gridCol w="3404801">
                  <a:extLst>
                    <a:ext uri="{9D8B030D-6E8A-4147-A177-3AD203B41FA5}">
                      <a16:colId xmlns:a16="http://schemas.microsoft.com/office/drawing/2014/main" val="1385239466"/>
                    </a:ext>
                  </a:extLst>
                </a:gridCol>
              </a:tblGrid>
              <a:tr h="832855">
                <a:tc>
                  <a:txBody>
                    <a:bodyPr/>
                    <a:lstStyle/>
                    <a:p>
                      <a:pPr algn="ctr"/>
                      <a:endParaRPr lang="es-EC" sz="4300" noProof="0" dirty="0"/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Hombres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Mujeres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1792417489"/>
                  </a:ext>
                </a:extLst>
              </a:tr>
              <a:tr h="832855"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Admitidos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3738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1494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2490815446"/>
                  </a:ext>
                </a:extLst>
              </a:tr>
              <a:tr h="832855"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Rechazados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4704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2827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22197768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2B52F07-F163-4BBC-3A83-255A2A94CCB5}"/>
              </a:ext>
            </a:extLst>
          </p:cNvPr>
          <p:cNvSpPr txBox="1"/>
          <p:nvPr/>
        </p:nvSpPr>
        <p:spPr>
          <a:xfrm>
            <a:off x="727916" y="792073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Tabla de contingencia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7615D3-481A-2135-C062-43084D3EED56}"/>
              </a:ext>
            </a:extLst>
          </p:cNvPr>
          <p:cNvSpPr txBox="1"/>
          <p:nvPr/>
        </p:nvSpPr>
        <p:spPr>
          <a:xfrm>
            <a:off x="727916" y="4312513"/>
            <a:ext cx="61264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6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exacta de Fischer</a:t>
            </a:r>
          </a:p>
          <a:p>
            <a:r>
              <a:rPr lang="es-EC" sz="2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(para comprobar proporciones)</a:t>
            </a:r>
            <a:endParaRPr lang="es-EC" sz="2400" b="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21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EA2BD-1937-33B9-32DA-E2A580A24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9D73DF-5D5F-683D-866C-D8E592A835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27916" y="5399784"/>
            <a:ext cx="5312782" cy="10772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BE0082-1059-BFCE-89A6-2FAC44D3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Una historia de advertencia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EBCB413-72EE-F740-F566-D0D6B9F3C8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261249"/>
              </p:ext>
            </p:extLst>
          </p:nvPr>
        </p:nvGraphicFramePr>
        <p:xfrm>
          <a:off x="727916" y="1427544"/>
          <a:ext cx="10214403" cy="252119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04801">
                  <a:extLst>
                    <a:ext uri="{9D8B030D-6E8A-4147-A177-3AD203B41FA5}">
                      <a16:colId xmlns:a16="http://schemas.microsoft.com/office/drawing/2014/main" val="701765502"/>
                    </a:ext>
                  </a:extLst>
                </a:gridCol>
                <a:gridCol w="3404801">
                  <a:extLst>
                    <a:ext uri="{9D8B030D-6E8A-4147-A177-3AD203B41FA5}">
                      <a16:colId xmlns:a16="http://schemas.microsoft.com/office/drawing/2014/main" val="391487159"/>
                    </a:ext>
                  </a:extLst>
                </a:gridCol>
                <a:gridCol w="3404801">
                  <a:extLst>
                    <a:ext uri="{9D8B030D-6E8A-4147-A177-3AD203B41FA5}">
                      <a16:colId xmlns:a16="http://schemas.microsoft.com/office/drawing/2014/main" val="1385239466"/>
                    </a:ext>
                  </a:extLst>
                </a:gridCol>
              </a:tblGrid>
              <a:tr h="832855">
                <a:tc>
                  <a:txBody>
                    <a:bodyPr/>
                    <a:lstStyle/>
                    <a:p>
                      <a:pPr algn="ctr"/>
                      <a:endParaRPr lang="es-EC" sz="4300" noProof="0" dirty="0"/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Hombres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Mujeres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1792417489"/>
                  </a:ext>
                </a:extLst>
              </a:tr>
              <a:tr h="832855"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Admitidos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3738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1494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2490815446"/>
                  </a:ext>
                </a:extLst>
              </a:tr>
              <a:tr h="832855"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Rechazados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4704</a:t>
                      </a:r>
                    </a:p>
                  </a:txBody>
                  <a:tcPr marL="185079" marR="185079" marT="92539" marB="92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C" sz="4300" noProof="0" dirty="0"/>
                        <a:t>2827</a:t>
                      </a:r>
                    </a:p>
                  </a:txBody>
                  <a:tcPr marL="185079" marR="185079" marT="92539" marB="92539"/>
                </a:tc>
                <a:extLst>
                  <a:ext uri="{0D108BD9-81ED-4DB2-BD59-A6C34878D82A}">
                    <a16:rowId xmlns:a16="http://schemas.microsoft.com/office/drawing/2014/main" val="221977683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9132EF5-3D82-8ADC-573F-998968D54099}"/>
              </a:ext>
            </a:extLst>
          </p:cNvPr>
          <p:cNvSpPr txBox="1"/>
          <p:nvPr/>
        </p:nvSpPr>
        <p:spPr>
          <a:xfrm>
            <a:off x="727916" y="792073"/>
            <a:ext cx="6126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Tabla de contingencia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0B1716-3A6E-8211-61D9-9A8FEEE01DD0}"/>
              </a:ext>
            </a:extLst>
          </p:cNvPr>
          <p:cNvSpPr txBox="1"/>
          <p:nvPr/>
        </p:nvSpPr>
        <p:spPr>
          <a:xfrm>
            <a:off x="727916" y="4312513"/>
            <a:ext cx="612648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36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exacta de Fischer</a:t>
            </a:r>
          </a:p>
          <a:p>
            <a:r>
              <a:rPr lang="es-EC" sz="28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(para comprobar proporciones)</a:t>
            </a:r>
            <a:endParaRPr lang="es-EC" sz="2400" b="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D73012-12CD-CF54-3B75-80462250D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4396" y="4122545"/>
            <a:ext cx="4402410" cy="235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21" tIns="45010" rIns="90021" bIns="45010"/>
          <a:lstStyle/>
          <a:p>
            <a:pPr algn="ctr" defTabSz="457291" fontAlgn="auto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</a:tabLs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360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</a:t>
            </a:r>
            <a:r>
              <a:rPr lang="es-EC" sz="36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s-EC" sz="360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</a:t>
            </a:r>
            <a:r>
              <a:rPr lang="es-EC" sz="36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s-EC" sz="360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</a:p>
          <a:p>
            <a:pPr algn="ctr" defTabSz="457291" fontAlgn="auto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</a:tabLst>
            </a:pPr>
            <a:endParaRPr lang="es-EC" sz="360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</a:tabLst>
            </a:pP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360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</a:t>
            </a:r>
            <a:r>
              <a:rPr lang="es-EC" sz="36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s-EC" sz="360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360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≠ </a:t>
            </a:r>
            <a:r>
              <a:rPr lang="es-EC" sz="3601" i="1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s-EC" sz="3601" baseline="-250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lang="es-EC" sz="3601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91" fontAlgn="auto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tabLst>
                <a:tab pos="724045" algn="l"/>
                <a:tab pos="1448090" algn="l"/>
                <a:tab pos="2172134" algn="l"/>
                <a:tab pos="2896179" algn="l"/>
              </a:tabLst>
            </a:pPr>
            <a:r>
              <a:rPr lang="es-EC" sz="32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P-valor: </a:t>
            </a:r>
            <a:r>
              <a:rPr lang="es-EC" sz="2400" noProof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3.48e-26 </a:t>
            </a:r>
          </a:p>
        </p:txBody>
      </p:sp>
    </p:spTree>
    <p:extLst>
      <p:ext uri="{BB962C8B-B14F-4D97-AF65-F5344CB8AC3E}">
        <p14:creationId xmlns:p14="http://schemas.microsoft.com/office/powerpoint/2010/main" val="27750032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1446</Words>
  <Application>Microsoft Office PowerPoint</Application>
  <PresentationFormat>Custom</PresentationFormat>
  <Paragraphs>305</Paragraphs>
  <Slides>48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Open Sans</vt:lpstr>
      <vt:lpstr>Calibri</vt:lpstr>
      <vt:lpstr>Arial</vt:lpstr>
      <vt:lpstr>Roboto Light</vt:lpstr>
      <vt:lpstr>Open Sans Light</vt:lpstr>
      <vt:lpstr>Roboto</vt:lpstr>
      <vt:lpstr>Open Sans Semibold</vt:lpstr>
      <vt:lpstr>Foster+Partners_template 2013</vt:lpstr>
      <vt:lpstr>1_Foster+Partners_template 2013</vt:lpstr>
      <vt:lpstr>Equation</vt:lpstr>
      <vt:lpstr>Manejo y Análisis de Datos</vt:lpstr>
      <vt:lpstr>Agenda de hoy</vt:lpstr>
      <vt:lpstr>Feedback del curso</vt:lpstr>
      <vt:lpstr>Evaluación del módulo</vt:lpstr>
      <vt:lpstr>Ensayo cuantitativo | sugerencias </vt:lpstr>
      <vt:lpstr>Una historia de advertencia</vt:lpstr>
      <vt:lpstr>Una historia de advertencia</vt:lpstr>
      <vt:lpstr>Una historia de advertencia</vt:lpstr>
      <vt:lpstr>Una historia de advertencia</vt:lpstr>
      <vt:lpstr>Una historia de advertencia</vt:lpstr>
      <vt:lpstr>Una historia de advertencia</vt:lpstr>
      <vt:lpstr>Regresión línea | parte II</vt:lpstr>
      <vt:lpstr>Regresión línea | parte II</vt:lpstr>
      <vt:lpstr>PowerPoint Presentation</vt:lpstr>
      <vt:lpstr>Regresión lineal múltiple</vt:lpstr>
      <vt:lpstr>Regresión lineal múltiple</vt:lpstr>
      <vt:lpstr>Regresión lineal múltiple</vt:lpstr>
      <vt:lpstr>Correlación </vt:lpstr>
      <vt:lpstr>Correlación</vt:lpstr>
      <vt:lpstr>Correlación</vt:lpstr>
      <vt:lpstr>Covarianza</vt:lpstr>
      <vt:lpstr>Covarianza</vt:lpstr>
      <vt:lpstr>Covarianza</vt:lpstr>
      <vt:lpstr>Covarianza</vt:lpstr>
      <vt:lpstr>Covarianza</vt:lpstr>
      <vt:lpstr>De la covarianza a la correlación</vt:lpstr>
      <vt:lpstr>De la covarianza a la correlación</vt:lpstr>
      <vt:lpstr>Correlación</vt:lpstr>
      <vt:lpstr>Correlación</vt:lpstr>
      <vt:lpstr>El coeficiente de correlación de Pearson</vt:lpstr>
      <vt:lpstr>El coeficiente de correlación de Pearson</vt:lpstr>
      <vt:lpstr>El coeficiente de correlación de Pearson</vt:lpstr>
      <vt:lpstr>PowerPoint Presentation</vt:lpstr>
      <vt:lpstr>Datos ordenados</vt:lpstr>
      <vt:lpstr>Datos ordenados</vt:lpstr>
      <vt:lpstr>Coeficiente de correlación de rango de Spearman</vt:lpstr>
      <vt:lpstr>Coeficiente de correlación de rango de Spearman</vt:lpstr>
      <vt:lpstr>Correlación </vt:lpstr>
      <vt:lpstr>Correlación </vt:lpstr>
      <vt:lpstr>Correlaciones espurias</vt:lpstr>
      <vt:lpstr>PowerPoint Presentation</vt:lpstr>
      <vt:lpstr>PowerPoint Presentation</vt:lpstr>
      <vt:lpstr>Estandarización</vt:lpstr>
      <vt:lpstr>Estandarización</vt:lpstr>
      <vt:lpstr>Estandarización</vt:lpstr>
      <vt:lpstr>Estandarización</vt:lpstr>
      <vt:lpstr>Estandarización</vt:lpstr>
      <vt:lpstr>Tutorial practico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171</cp:revision>
  <dcterms:created xsi:type="dcterms:W3CDTF">2024-06-10T08:35:43Z</dcterms:created>
  <dcterms:modified xsi:type="dcterms:W3CDTF">2026-01-19T19:34:29Z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